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11" r:id="rId6"/>
    <p:sldId id="317" r:id="rId7"/>
    <p:sldId id="318" r:id="rId8"/>
    <p:sldId id="323" r:id="rId9"/>
    <p:sldId id="319" r:id="rId10"/>
    <p:sldId id="325" r:id="rId11"/>
    <p:sldId id="321" r:id="rId12"/>
    <p:sldId id="326" r:id="rId13"/>
    <p:sldId id="327" r:id="rId14"/>
    <p:sldId id="320" r:id="rId15"/>
    <p:sldId id="314" r:id="rId16"/>
    <p:sldId id="315" r:id="rId17"/>
    <p:sldId id="328" r:id="rId18"/>
    <p:sldId id="329" r:id="rId19"/>
    <p:sldId id="331" r:id="rId20"/>
    <p:sldId id="332" r:id="rId21"/>
    <p:sldId id="333" r:id="rId22"/>
    <p:sldId id="334" r:id="rId23"/>
    <p:sldId id="335" r:id="rId24"/>
    <p:sldId id="33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1EE"/>
    <a:srgbClr val="FFFFFF"/>
    <a:srgbClr val="520644"/>
    <a:srgbClr val="F8DCF6"/>
    <a:srgbClr val="001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8/25/2024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8/25/2024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8/25/2024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8/25/2024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8/25/2024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8/25/2024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8/25/2024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8/25/2024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8/25/2024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8/25/2024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mailto:priyankasahu6226@gmail.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IN" dirty="0"/>
              <a:t>Online Retail Analysis</a:t>
            </a:r>
            <a:endParaRPr lang="en-US"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30000" y="4455621"/>
            <a:ext cx="4813072" cy="1004143"/>
          </a:xfrm>
        </p:spPr>
        <p:txBody>
          <a:bodyPr>
            <a:normAutofit/>
          </a:bodyPr>
          <a:lstStyle/>
          <a:p>
            <a:r>
              <a:rPr lang="en-US" dirty="0"/>
              <a:t>Analyzing Sales Data to Drive Business Insights</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B1EF2ED-F441-3516-9562-80839E608496}"/>
              </a:ext>
            </a:extLst>
          </p:cNvPr>
          <p:cNvSpPr txBox="1"/>
          <p:nvPr/>
        </p:nvSpPr>
        <p:spPr>
          <a:xfrm>
            <a:off x="10372075" y="5781497"/>
            <a:ext cx="1819924" cy="923330"/>
          </a:xfrm>
          <a:prstGeom prst="rect">
            <a:avLst/>
          </a:prstGeom>
          <a:noFill/>
        </p:spPr>
        <p:txBody>
          <a:bodyPr wrap="square" rtlCol="0">
            <a:spAutoFit/>
          </a:bodyPr>
          <a:lstStyle/>
          <a:p>
            <a:r>
              <a:rPr lang="en-US" b="1" dirty="0">
                <a:solidFill>
                  <a:srgbClr val="001132"/>
                </a:solidFill>
                <a:latin typeface="Aptos" panose="020B0004020202020204" pitchFamily="34" charset="0"/>
              </a:rPr>
              <a:t>Project By: Priyanka Sahu </a:t>
            </a:r>
            <a:endParaRPr lang="en-IN" b="1" dirty="0">
              <a:solidFill>
                <a:srgbClr val="001132"/>
              </a:solidFill>
              <a:latin typeface="Aptos" panose="020B0004020202020204" pitchFamily="34" charset="0"/>
            </a:endParaRPr>
          </a:p>
          <a:p>
            <a:r>
              <a:rPr lang="en-IN" b="1" dirty="0">
                <a:solidFill>
                  <a:srgbClr val="001132"/>
                </a:solidFill>
                <a:latin typeface="Aptos" panose="020B0004020202020204" pitchFamily="34" charset="0"/>
              </a:rPr>
              <a:t>PGA 38</a:t>
            </a:r>
            <a:endParaRPr lang="en-US" b="1" dirty="0">
              <a:solidFill>
                <a:srgbClr val="001132"/>
              </a:solidFill>
              <a:latin typeface="Aptos" panose="020B0004020202020204" pitchFamily="34" charset="0"/>
            </a:endParaRPr>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93081-3B16-69C6-FD83-0EC3F3558FEB}"/>
              </a:ext>
            </a:extLst>
          </p:cNvPr>
          <p:cNvSpPr txBox="1"/>
          <p:nvPr/>
        </p:nvSpPr>
        <p:spPr>
          <a:xfrm>
            <a:off x="552449" y="533223"/>
            <a:ext cx="10562393" cy="800219"/>
          </a:xfrm>
          <a:prstGeom prst="rect">
            <a:avLst/>
          </a:prstGeom>
          <a:noFill/>
        </p:spPr>
        <p:txBody>
          <a:bodyPr wrap="square" rtlCol="0">
            <a:spAutoFit/>
          </a:bodyPr>
          <a:lstStyle/>
          <a:p>
            <a:r>
              <a:rPr lang="en-US" sz="4600" b="1" dirty="0">
                <a:latin typeface="+mj-lt"/>
              </a:rPr>
              <a:t>Visual Creation Process and Key Insights</a:t>
            </a:r>
            <a:endParaRPr lang="en-IN" sz="4600" b="1" dirty="0">
              <a:latin typeface="+mj-lt"/>
            </a:endParaRPr>
          </a:p>
        </p:txBody>
      </p:sp>
      <p:cxnSp>
        <p:nvCxnSpPr>
          <p:cNvPr id="4" name="Straight Connector 3">
            <a:extLst>
              <a:ext uri="{FF2B5EF4-FFF2-40B4-BE49-F238E27FC236}">
                <a16:creationId xmlns:a16="http://schemas.microsoft.com/office/drawing/2014/main" id="{5CBBB8D6-0B81-AA60-DC0B-1B9E6FFAFC54}"/>
              </a:ext>
            </a:extLst>
          </p:cNvPr>
          <p:cNvCxnSpPr>
            <a:cxnSpLocks/>
          </p:cNvCxnSpPr>
          <p:nvPr/>
        </p:nvCxnSpPr>
        <p:spPr>
          <a:xfrm>
            <a:off x="666750" y="1333500"/>
            <a:ext cx="1000125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4D2B67E-BB61-8DCB-EC65-5CD6FB37FDD6}"/>
              </a:ext>
            </a:extLst>
          </p:cNvPr>
          <p:cNvSpPr txBox="1"/>
          <p:nvPr/>
        </p:nvSpPr>
        <p:spPr>
          <a:xfrm>
            <a:off x="552450" y="1449229"/>
            <a:ext cx="5543550" cy="5386090"/>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6. Map: </a:t>
            </a:r>
            <a:r>
              <a:rPr lang="en-US" sz="1600" dirty="0">
                <a:latin typeface="Times New Roman" panose="02020603050405020304" pitchFamily="18" charset="0"/>
                <a:cs typeface="Times New Roman" panose="02020603050405020304" pitchFamily="18" charset="0"/>
              </a:rPr>
              <a:t>Quantity by Country</a:t>
            </a:r>
          </a:p>
          <a:p>
            <a:r>
              <a:rPr lang="en-US" sz="1600" dirty="0">
                <a:latin typeface="Times New Roman" panose="02020603050405020304" pitchFamily="18" charset="0"/>
                <a:cs typeface="Times New Roman" panose="02020603050405020304" pitchFamily="18" charset="0"/>
              </a:rPr>
              <a:t>- Insert a Map.</a:t>
            </a:r>
          </a:p>
          <a:p>
            <a:r>
              <a:rPr lang="en-US" sz="1600" dirty="0">
                <a:latin typeface="Times New Roman" panose="02020603050405020304" pitchFamily="18" charset="0"/>
                <a:cs typeface="Times New Roman" panose="02020603050405020304" pitchFamily="18" charset="0"/>
              </a:rPr>
              <a:t>- Add Country to Location</a:t>
            </a:r>
          </a:p>
          <a:p>
            <a:pPr marL="285750" indent="-285750">
              <a:buFontTx/>
              <a:buChar char="-"/>
            </a:pPr>
            <a:r>
              <a:rPr lang="en-US" sz="1600" dirty="0">
                <a:latin typeface="Times New Roman" panose="02020603050405020304" pitchFamily="18" charset="0"/>
                <a:cs typeface="Times New Roman" panose="02020603050405020304" pitchFamily="18" charset="0"/>
              </a:rPr>
              <a:t>Add Quantity to Size.</a:t>
            </a:r>
          </a:p>
          <a:p>
            <a:pPr marL="285750" indent="-285750">
              <a:buFontTx/>
              <a:buChar char="-"/>
            </a:pPr>
            <a:endParaRPr lang="en-US" sz="1600" dirty="0">
              <a:latin typeface="Times New Roman" panose="02020603050405020304" pitchFamily="18" charset="0"/>
              <a:cs typeface="Times New Roman" panose="02020603050405020304" pitchFamily="18" charset="0"/>
            </a:endParaRPr>
          </a:p>
          <a:p>
            <a:r>
              <a:rPr lang="en-US" sz="1800" dirty="0">
                <a:solidFill>
                  <a:srgbClr val="252525"/>
                </a:solidFill>
                <a:effectLst/>
                <a:ea typeface="Times New Roman" panose="02020603050405020304" pitchFamily="18" charset="0"/>
              </a:rPr>
              <a:t>The map chart concludes by comparing the places that have produced the greatest revenue to those that have not. Apart from the UK, it is clear that nations like the Netherlands, Ireland, Germany, France, and Australia generate large profits, and the company should invest more in these nations to boost product demand. The map also reveals that the majority of sales occur only in the European zone, with only a small number in the American region. Along with Russia, there is no market for the items in Africa or Asia. Sales revenues and profitability might increase with the implementation of a fresh strategy focused on these areas.</a:t>
            </a:r>
            <a:endParaRPr lang="en-IN" sz="1800" dirty="0">
              <a:effectLst/>
              <a:ea typeface="Times New Roman" panose="02020603050405020304" pitchFamily="18" charset="0"/>
            </a:endParaRPr>
          </a:p>
          <a:p>
            <a:endParaRPr lang="en-US" sz="1600" dirty="0">
              <a:cs typeface="Times New Roman" panose="02020603050405020304" pitchFamily="18" charset="0"/>
            </a:endParaRPr>
          </a:p>
          <a:p>
            <a:pPr marL="285750" indent="-285750">
              <a:buFontTx/>
              <a:buChar char="-"/>
            </a:pP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55379AF-9832-587A-90B4-6B35EC1DB0D3}"/>
              </a:ext>
            </a:extLst>
          </p:cNvPr>
          <p:cNvPicPr>
            <a:picLocks noChangeAspect="1"/>
          </p:cNvPicPr>
          <p:nvPr/>
        </p:nvPicPr>
        <p:blipFill rotWithShape="1">
          <a:blip r:embed="rId2"/>
          <a:srcRect l="50000" t="56389" r="945" b="1388"/>
          <a:stretch/>
        </p:blipFill>
        <p:spPr>
          <a:xfrm>
            <a:off x="6010274" y="1828800"/>
            <a:ext cx="5915026" cy="3857619"/>
          </a:xfrm>
          <a:prstGeom prst="rect">
            <a:avLst/>
          </a:prstGeom>
        </p:spPr>
      </p:pic>
    </p:spTree>
    <p:extLst>
      <p:ext uri="{BB962C8B-B14F-4D97-AF65-F5344CB8AC3E}">
        <p14:creationId xmlns:p14="http://schemas.microsoft.com/office/powerpoint/2010/main" val="274837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93081-3B16-69C6-FD83-0EC3F3558FEB}"/>
              </a:ext>
            </a:extLst>
          </p:cNvPr>
          <p:cNvSpPr txBox="1"/>
          <p:nvPr/>
        </p:nvSpPr>
        <p:spPr>
          <a:xfrm>
            <a:off x="552450" y="533223"/>
            <a:ext cx="11477626" cy="800219"/>
          </a:xfrm>
          <a:prstGeom prst="rect">
            <a:avLst/>
          </a:prstGeom>
          <a:noFill/>
        </p:spPr>
        <p:txBody>
          <a:bodyPr wrap="square" rtlCol="0">
            <a:spAutoFit/>
          </a:bodyPr>
          <a:lstStyle/>
          <a:p>
            <a:r>
              <a:rPr lang="en-US" sz="4600" b="1" dirty="0">
                <a:latin typeface="+mj-lt"/>
              </a:rPr>
              <a:t>Visual Creation Process and Key Insights</a:t>
            </a:r>
            <a:endParaRPr lang="en-IN" sz="4600" b="1" dirty="0">
              <a:latin typeface="+mj-lt"/>
            </a:endParaRPr>
          </a:p>
        </p:txBody>
      </p:sp>
      <p:cxnSp>
        <p:nvCxnSpPr>
          <p:cNvPr id="4" name="Straight Connector 3">
            <a:extLst>
              <a:ext uri="{FF2B5EF4-FFF2-40B4-BE49-F238E27FC236}">
                <a16:creationId xmlns:a16="http://schemas.microsoft.com/office/drawing/2014/main" id="{5CBBB8D6-0B81-AA60-DC0B-1B9E6FFAFC54}"/>
              </a:ext>
            </a:extLst>
          </p:cNvPr>
          <p:cNvCxnSpPr>
            <a:cxnSpLocks/>
          </p:cNvCxnSpPr>
          <p:nvPr/>
        </p:nvCxnSpPr>
        <p:spPr>
          <a:xfrm>
            <a:off x="666750" y="1333500"/>
            <a:ext cx="1000125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4D2B67E-BB61-8DCB-EC65-5CD6FB37FDD6}"/>
              </a:ext>
            </a:extLst>
          </p:cNvPr>
          <p:cNvSpPr txBox="1"/>
          <p:nvPr/>
        </p:nvSpPr>
        <p:spPr>
          <a:xfrm>
            <a:off x="161924" y="1191776"/>
            <a:ext cx="5543551" cy="6001643"/>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7. Table: </a:t>
            </a:r>
            <a:r>
              <a:rPr lang="en-US" sz="1600" dirty="0">
                <a:latin typeface="Times New Roman" panose="02020603050405020304" pitchFamily="18" charset="0"/>
                <a:cs typeface="Times New Roman" panose="02020603050405020304" pitchFamily="18" charset="0"/>
              </a:rPr>
              <a:t>Top 10 Products by Sales Revenue</a:t>
            </a:r>
          </a:p>
          <a:p>
            <a:r>
              <a:rPr lang="en-US" sz="1600" dirty="0">
                <a:latin typeface="Times New Roman" panose="02020603050405020304" pitchFamily="18" charset="0"/>
                <a:cs typeface="Times New Roman" panose="02020603050405020304" pitchFamily="18" charset="0"/>
              </a:rPr>
              <a:t>- Insert a Table.</a:t>
            </a:r>
          </a:p>
          <a:p>
            <a:r>
              <a:rPr lang="en-US" sz="1600" dirty="0">
                <a:latin typeface="Times New Roman" panose="02020603050405020304" pitchFamily="18" charset="0"/>
                <a:cs typeface="Times New Roman" panose="02020603050405020304" pitchFamily="18" charset="0"/>
              </a:rPr>
              <a:t>- Add Description and Revenue to Values</a:t>
            </a:r>
          </a:p>
          <a:p>
            <a:r>
              <a:rPr lang="en-US" sz="1600" dirty="0">
                <a:latin typeface="Times New Roman" panose="02020603050405020304" pitchFamily="18" charset="0"/>
                <a:cs typeface="Times New Roman" panose="02020603050405020304" pitchFamily="18" charset="0"/>
              </a:rPr>
              <a:t>- Sort by Revenue in descending order.</a:t>
            </a:r>
          </a:p>
          <a:p>
            <a:r>
              <a:rPr lang="en-US" sz="1600" dirty="0">
                <a:latin typeface="Times New Roman" panose="02020603050405020304" pitchFamily="18" charset="0"/>
                <a:cs typeface="Times New Roman" panose="02020603050405020304" pitchFamily="18" charset="0"/>
              </a:rPr>
              <a:t>- Apply Top N filter for top 10 products.</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8. Line and Bar Chart: </a:t>
            </a:r>
            <a:r>
              <a:rPr lang="en-US" sz="1600" dirty="0">
                <a:latin typeface="Times New Roman" panose="02020603050405020304" pitchFamily="18" charset="0"/>
                <a:cs typeface="Times New Roman" panose="02020603050405020304" pitchFamily="18" charset="0"/>
              </a:rPr>
              <a:t>Total Revenue &amp; Revenue % by Country</a:t>
            </a:r>
          </a:p>
          <a:p>
            <a:r>
              <a:rPr lang="en-US" sz="1600" dirty="0">
                <a:latin typeface="Times New Roman" panose="02020603050405020304" pitchFamily="18" charset="0"/>
                <a:cs typeface="Times New Roman" panose="02020603050405020304" pitchFamily="18" charset="0"/>
              </a:rPr>
              <a:t>- Insert a Line and Clustered Column Chart.</a:t>
            </a:r>
          </a:p>
          <a:p>
            <a:r>
              <a:rPr lang="en-US" sz="1600" dirty="0">
                <a:latin typeface="Times New Roman" panose="02020603050405020304" pitchFamily="18" charset="0"/>
                <a:cs typeface="Times New Roman" panose="02020603050405020304" pitchFamily="18" charset="0"/>
              </a:rPr>
              <a:t>- Add Country to Shared Axis</a:t>
            </a:r>
          </a:p>
          <a:p>
            <a:r>
              <a:rPr lang="en-US" sz="1600" dirty="0">
                <a:latin typeface="Times New Roman" panose="02020603050405020304" pitchFamily="18" charset="0"/>
                <a:cs typeface="Times New Roman" panose="02020603050405020304" pitchFamily="18" charset="0"/>
              </a:rPr>
              <a:t>- Add Revenue to Column Values.</a:t>
            </a:r>
          </a:p>
          <a:p>
            <a:pPr marL="285750" indent="-285750">
              <a:buFontTx/>
              <a:buChar char="-"/>
            </a:pPr>
            <a:r>
              <a:rPr lang="en-US" sz="1600" dirty="0">
                <a:latin typeface="Times New Roman" panose="02020603050405020304" pitchFamily="18" charset="0"/>
                <a:cs typeface="Times New Roman" panose="02020603050405020304" pitchFamily="18" charset="0"/>
              </a:rPr>
              <a:t>Add Revenue Percentage to Line Values (calculated DAX measure).</a:t>
            </a:r>
          </a:p>
          <a:p>
            <a:pPr marL="285750" indent="-285750">
              <a:buFontTx/>
              <a:buChar char="-"/>
            </a:pP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9. Scatter Chart </a:t>
            </a:r>
            <a:r>
              <a:rPr lang="en-US" sz="1600" dirty="0">
                <a:latin typeface="Times New Roman" panose="02020603050405020304" pitchFamily="18" charset="0"/>
                <a:cs typeface="Times New Roman" panose="02020603050405020304" pitchFamily="18" charset="0"/>
              </a:rPr>
              <a:t>: </a:t>
            </a:r>
            <a:r>
              <a:rPr lang="en-IN" sz="1600" b="0" i="0" dirty="0">
                <a:solidFill>
                  <a:srgbClr val="252423"/>
                </a:solidFill>
                <a:effectLst/>
                <a:latin typeface="Segoe UI" panose="020B0502040204020203" pitchFamily="34" charset="0"/>
              </a:rPr>
              <a:t>Product Wise Sales Revenue vs Quantity .</a:t>
            </a:r>
          </a:p>
          <a:p>
            <a:pPr marL="285750" indent="-285750">
              <a:buFontTx/>
              <a:buChar char="-"/>
            </a:pPr>
            <a:r>
              <a:rPr lang="en-IN" sz="1600" dirty="0">
                <a:solidFill>
                  <a:srgbClr val="252423"/>
                </a:solidFill>
                <a:latin typeface="Segoe UI" panose="020B0502040204020203" pitchFamily="34" charset="0"/>
                <a:cs typeface="Times New Roman" panose="02020603050405020304" pitchFamily="18" charset="0"/>
              </a:rPr>
              <a:t>Insert  Scatter Chart.</a:t>
            </a:r>
          </a:p>
          <a:p>
            <a:pPr marL="285750" indent="-285750">
              <a:buFontTx/>
              <a:buChar char="-"/>
            </a:pPr>
            <a:r>
              <a:rPr lang="en-IN" sz="1600" dirty="0">
                <a:solidFill>
                  <a:srgbClr val="252423"/>
                </a:solidFill>
                <a:latin typeface="Segoe UI" panose="020B0502040204020203" pitchFamily="34" charset="0"/>
                <a:cs typeface="Times New Roman" panose="02020603050405020304" pitchFamily="18" charset="0"/>
              </a:rPr>
              <a:t>Add Quantity to X-axis.</a:t>
            </a:r>
          </a:p>
          <a:p>
            <a:pPr marL="285750" indent="-285750">
              <a:buFontTx/>
              <a:buChar char="-"/>
            </a:pPr>
            <a:r>
              <a:rPr lang="en-IN" sz="1600" dirty="0">
                <a:solidFill>
                  <a:srgbClr val="252423"/>
                </a:solidFill>
                <a:latin typeface="Segoe UI" panose="020B0502040204020203" pitchFamily="34" charset="0"/>
                <a:cs typeface="Times New Roman" panose="02020603050405020304" pitchFamily="18" charset="0"/>
              </a:rPr>
              <a:t>Add Total Revenue to Y-axis.</a:t>
            </a:r>
          </a:p>
          <a:p>
            <a:pPr marL="285750" indent="-285750">
              <a:buFontTx/>
              <a:buChar char="-"/>
            </a:pPr>
            <a:r>
              <a:rPr lang="en-IN" sz="1600" dirty="0">
                <a:solidFill>
                  <a:srgbClr val="252423"/>
                </a:solidFill>
                <a:latin typeface="Segoe UI" panose="020B0502040204020203" pitchFamily="34" charset="0"/>
                <a:cs typeface="Times New Roman" panose="02020603050405020304" pitchFamily="18" charset="0"/>
              </a:rPr>
              <a:t>Set legend Stock Code.</a:t>
            </a:r>
          </a:p>
          <a:p>
            <a:pPr marL="285750" indent="-285750">
              <a:buFontTx/>
              <a:buChar char="-"/>
            </a:pPr>
            <a:endParaRPr lang="en-IN" sz="1600" dirty="0">
              <a:solidFill>
                <a:srgbClr val="252423"/>
              </a:solidFill>
              <a:latin typeface="Segoe UI" panose="020B0502040204020203" pitchFamily="34" charset="0"/>
              <a:cs typeface="Times New Roman" panose="02020603050405020304" pitchFamily="18" charset="0"/>
            </a:endParaRPr>
          </a:p>
          <a:p>
            <a:pPr marL="285750" indent="-285750">
              <a:buFontTx/>
              <a:buChar char="-"/>
            </a:pP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3273E01-4BD4-89DB-D038-73B9ED44B6E2}"/>
              </a:ext>
            </a:extLst>
          </p:cNvPr>
          <p:cNvPicPr>
            <a:picLocks noChangeAspect="1"/>
          </p:cNvPicPr>
          <p:nvPr/>
        </p:nvPicPr>
        <p:blipFill rotWithShape="1">
          <a:blip r:embed="rId2"/>
          <a:srcRect l="9600" t="19714" r="23248" b="16062"/>
          <a:stretch/>
        </p:blipFill>
        <p:spPr>
          <a:xfrm>
            <a:off x="5429253" y="1333442"/>
            <a:ext cx="6600823" cy="4872043"/>
          </a:xfrm>
          <a:prstGeom prst="rect">
            <a:avLst/>
          </a:prstGeom>
        </p:spPr>
      </p:pic>
    </p:spTree>
    <p:extLst>
      <p:ext uri="{BB962C8B-B14F-4D97-AF65-F5344CB8AC3E}">
        <p14:creationId xmlns:p14="http://schemas.microsoft.com/office/powerpoint/2010/main" val="850417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A4A24E-5377-89C2-0173-0A7F2CD61015}"/>
              </a:ext>
            </a:extLst>
          </p:cNvPr>
          <p:cNvPicPr>
            <a:picLocks noChangeAspect="1"/>
          </p:cNvPicPr>
          <p:nvPr/>
        </p:nvPicPr>
        <p:blipFill>
          <a:blip r:embed="rId2"/>
          <a:stretch>
            <a:fillRect/>
          </a:stretch>
        </p:blipFill>
        <p:spPr>
          <a:xfrm>
            <a:off x="0" y="0"/>
            <a:ext cx="12175253" cy="6886573"/>
          </a:xfrm>
          <a:prstGeom prst="rect">
            <a:avLst/>
          </a:prstGeom>
        </p:spPr>
      </p:pic>
    </p:spTree>
    <p:extLst>
      <p:ext uri="{BB962C8B-B14F-4D97-AF65-F5344CB8AC3E}">
        <p14:creationId xmlns:p14="http://schemas.microsoft.com/office/powerpoint/2010/main" val="3310279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0490FE-13A1-5FCC-DF2A-C2831D23AA04}"/>
              </a:ext>
            </a:extLst>
          </p:cNvPr>
          <p:cNvPicPr>
            <a:picLocks noChangeAspect="1"/>
          </p:cNvPicPr>
          <p:nvPr/>
        </p:nvPicPr>
        <p:blipFill rotWithShape="1">
          <a:blip r:embed="rId2"/>
          <a:srcRect l="14440" t="18633" r="16371" b="12316"/>
          <a:stretch/>
        </p:blipFill>
        <p:spPr>
          <a:xfrm>
            <a:off x="233362" y="0"/>
            <a:ext cx="11725275" cy="6582381"/>
          </a:xfrm>
          <a:prstGeom prst="rect">
            <a:avLst/>
          </a:prstGeom>
        </p:spPr>
      </p:pic>
    </p:spTree>
    <p:extLst>
      <p:ext uri="{BB962C8B-B14F-4D97-AF65-F5344CB8AC3E}">
        <p14:creationId xmlns:p14="http://schemas.microsoft.com/office/powerpoint/2010/main" val="707353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4B9748-8D1D-23CF-7BB1-12C5D8A4AF68}"/>
              </a:ext>
            </a:extLst>
          </p:cNvPr>
          <p:cNvSpPr txBox="1"/>
          <p:nvPr/>
        </p:nvSpPr>
        <p:spPr>
          <a:xfrm>
            <a:off x="790575" y="2085976"/>
            <a:ext cx="10610850" cy="3693319"/>
          </a:xfrm>
          <a:prstGeom prst="rect">
            <a:avLst/>
          </a:prstGeom>
          <a:noFill/>
        </p:spPr>
        <p:txBody>
          <a:bodyPr wrap="square">
            <a:spAutoFit/>
          </a:bodyPr>
          <a:lstStyle/>
          <a:p>
            <a:pPr>
              <a:buFont typeface="Arial" panose="020B0604020202020204" pitchFamily="34" charset="0"/>
              <a:buChar char="•"/>
            </a:pPr>
            <a:r>
              <a:rPr lang="en-US" b="1" dirty="0"/>
              <a:t>Strategic Decision-Making:</a:t>
            </a:r>
            <a:r>
              <a:rPr lang="en-US" dirty="0"/>
              <a:t> The dashboard provides a comprehensive view of the business's performance, helping leadership to make data-driven decisions regarding marketing, sales strategies, and regional expansion</a:t>
            </a:r>
          </a:p>
          <a:p>
            <a:pPr>
              <a:buFont typeface="Arial" panose="020B0604020202020204" pitchFamily="34" charset="0"/>
              <a:buChar char="•"/>
            </a:pPr>
            <a:endParaRPr lang="en-US" dirty="0"/>
          </a:p>
          <a:p>
            <a:pPr>
              <a:buFont typeface="Arial" panose="020B0604020202020204" pitchFamily="34" charset="0"/>
              <a:buChar char="•"/>
            </a:pPr>
            <a:r>
              <a:rPr lang="en-US" b="1" dirty="0"/>
              <a:t>Market Opportunities:</a:t>
            </a:r>
            <a:r>
              <a:rPr lang="en-US" dirty="0"/>
              <a:t> By analyzing revenue and quantity across countries, the company can identify underperforming regions that may benefit from targeted marketing efforts, or high-performing regions that could support expanded operations.</a:t>
            </a:r>
          </a:p>
          <a:p>
            <a:pPr>
              <a:buFont typeface="Arial" panose="020B0604020202020204" pitchFamily="34" charset="0"/>
              <a:buChar char="•"/>
            </a:pPr>
            <a:endParaRPr lang="en-US" dirty="0"/>
          </a:p>
          <a:p>
            <a:pPr>
              <a:buFont typeface="Arial" panose="020B0604020202020204" pitchFamily="34" charset="0"/>
              <a:buChar char="•"/>
            </a:pPr>
            <a:r>
              <a:rPr lang="en-US" b="1" dirty="0"/>
              <a:t>Customer Targeting:</a:t>
            </a:r>
            <a:r>
              <a:rPr lang="en-US" dirty="0"/>
              <a:t> Insights into the top revenue-generating customers allow the business to focus on customer retention strategies, ensuring long-term loyalty and higher customer lifetime value.</a:t>
            </a:r>
          </a:p>
          <a:p>
            <a:pPr>
              <a:buFont typeface="Arial" panose="020B0604020202020204" pitchFamily="34" charset="0"/>
              <a:buChar char="•"/>
            </a:pPr>
            <a:endParaRPr lang="en-US" dirty="0"/>
          </a:p>
          <a:p>
            <a:pPr>
              <a:buFont typeface="Arial" panose="020B0604020202020204" pitchFamily="34" charset="0"/>
              <a:buChar char="•"/>
            </a:pPr>
            <a:r>
              <a:rPr lang="en-US" b="1" dirty="0"/>
              <a:t>Product Performance:</a:t>
            </a:r>
            <a:r>
              <a:rPr lang="en-US" dirty="0"/>
              <a:t> The data on top-selling products can inform inventory management, pricing strategies, and promotional campaigns, ensuring that the most popular products are always available and competitively priced.</a:t>
            </a:r>
          </a:p>
        </p:txBody>
      </p:sp>
      <p:sp>
        <p:nvSpPr>
          <p:cNvPr id="6" name="TextBox 5">
            <a:extLst>
              <a:ext uri="{FF2B5EF4-FFF2-40B4-BE49-F238E27FC236}">
                <a16:creationId xmlns:a16="http://schemas.microsoft.com/office/drawing/2014/main" id="{96FDF5FB-EE9A-6479-8A93-1F8E59480D0C}"/>
              </a:ext>
            </a:extLst>
          </p:cNvPr>
          <p:cNvSpPr txBox="1"/>
          <p:nvPr/>
        </p:nvSpPr>
        <p:spPr>
          <a:xfrm>
            <a:off x="666749" y="647700"/>
            <a:ext cx="6886575" cy="800219"/>
          </a:xfrm>
          <a:prstGeom prst="rect">
            <a:avLst/>
          </a:prstGeom>
          <a:noFill/>
        </p:spPr>
        <p:txBody>
          <a:bodyPr wrap="square" rtlCol="0">
            <a:spAutoFit/>
          </a:bodyPr>
          <a:lstStyle/>
          <a:p>
            <a:r>
              <a:rPr lang="en-US" sz="4600" b="1" dirty="0">
                <a:latin typeface="+mj-lt"/>
              </a:rPr>
              <a:t>Overall Dashboard Insights</a:t>
            </a:r>
          </a:p>
        </p:txBody>
      </p:sp>
      <p:cxnSp>
        <p:nvCxnSpPr>
          <p:cNvPr id="8" name="Straight Connector 7">
            <a:extLst>
              <a:ext uri="{FF2B5EF4-FFF2-40B4-BE49-F238E27FC236}">
                <a16:creationId xmlns:a16="http://schemas.microsoft.com/office/drawing/2014/main" id="{34C2C4E0-9657-1EDA-24AA-B2CE89F99AAA}"/>
              </a:ext>
            </a:extLst>
          </p:cNvPr>
          <p:cNvCxnSpPr>
            <a:cxnSpLocks/>
          </p:cNvCxnSpPr>
          <p:nvPr/>
        </p:nvCxnSpPr>
        <p:spPr>
          <a:xfrm>
            <a:off x="857250" y="1447919"/>
            <a:ext cx="103155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3726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0857" y="85706"/>
            <a:ext cx="5286374" cy="962533"/>
          </a:xfrm>
        </p:spPr>
        <p:txBody>
          <a:bodyPr>
            <a:normAutofit/>
          </a:bodyPr>
          <a:lstStyle/>
          <a:p>
            <a:r>
              <a:rPr lang="en-US" sz="4600" b="1" dirty="0"/>
              <a:t>SQL  ANALYSICS</a:t>
            </a:r>
          </a:p>
        </p:txBody>
      </p:sp>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AEDFE6C-F6F1-AC90-0BBA-ACC09A91D76B}"/>
              </a:ext>
            </a:extLst>
          </p:cNvPr>
          <p:cNvPicPr>
            <a:picLocks noChangeAspect="1"/>
          </p:cNvPicPr>
          <p:nvPr/>
        </p:nvPicPr>
        <p:blipFill>
          <a:blip r:embed="rId3"/>
          <a:stretch>
            <a:fillRect/>
          </a:stretch>
        </p:blipFill>
        <p:spPr>
          <a:xfrm>
            <a:off x="2299922" y="1310151"/>
            <a:ext cx="9381547" cy="5277121"/>
          </a:xfrm>
          <a:prstGeom prst="rect">
            <a:avLst/>
          </a:prstGeom>
        </p:spPr>
      </p:pic>
      <p:sp>
        <p:nvSpPr>
          <p:cNvPr id="3" name="TextBox 2">
            <a:extLst>
              <a:ext uri="{FF2B5EF4-FFF2-40B4-BE49-F238E27FC236}">
                <a16:creationId xmlns:a16="http://schemas.microsoft.com/office/drawing/2014/main" id="{74B72FEB-BC8B-ABBE-36ED-3C32C2DCD682}"/>
              </a:ext>
            </a:extLst>
          </p:cNvPr>
          <p:cNvSpPr txBox="1"/>
          <p:nvPr/>
        </p:nvSpPr>
        <p:spPr>
          <a:xfrm>
            <a:off x="510531" y="1310151"/>
            <a:ext cx="1499720" cy="37856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Import the Online Retail dataset into the MySQL server. After importing, perform data cleansing and analysis to ensure the data is accurate and ready for further insights and decision making.</a:t>
            </a:r>
          </a:p>
        </p:txBody>
      </p:sp>
      <p:cxnSp>
        <p:nvCxnSpPr>
          <p:cNvPr id="5" name="Straight Connector 4">
            <a:extLst>
              <a:ext uri="{FF2B5EF4-FFF2-40B4-BE49-F238E27FC236}">
                <a16:creationId xmlns:a16="http://schemas.microsoft.com/office/drawing/2014/main" id="{AEA3FEE7-D96A-9370-A00B-9A6F869DD1A9}"/>
              </a:ext>
            </a:extLst>
          </p:cNvPr>
          <p:cNvCxnSpPr>
            <a:cxnSpLocks/>
          </p:cNvCxnSpPr>
          <p:nvPr/>
        </p:nvCxnSpPr>
        <p:spPr>
          <a:xfrm flipV="1">
            <a:off x="640857" y="1048239"/>
            <a:ext cx="10731438" cy="11132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037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4B9748-8D1D-23CF-7BB1-12C5D8A4AF68}"/>
              </a:ext>
            </a:extLst>
          </p:cNvPr>
          <p:cNvSpPr txBox="1"/>
          <p:nvPr/>
        </p:nvSpPr>
        <p:spPr>
          <a:xfrm>
            <a:off x="459141" y="1110567"/>
            <a:ext cx="11273717" cy="5003634"/>
          </a:xfrm>
          <a:prstGeom prst="rect">
            <a:avLst/>
          </a:prstGeom>
          <a:noFill/>
        </p:spPr>
        <p:txBody>
          <a:bodyPr wrap="square">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 List all unique countries in the dataset.</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Find all records where the quantity is greater than 10.</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List the top 5 countries by the number of transactions.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 Retrieve the most frequently purchased item (</a:t>
            </a:r>
            <a:r>
              <a:rPr lang="en-US" dirty="0" err="1">
                <a:latin typeface="Times New Roman" panose="02020603050405020304" pitchFamily="18" charset="0"/>
                <a:cs typeface="Times New Roman" panose="02020603050405020304" pitchFamily="18" charset="0"/>
              </a:rPr>
              <a:t>StockCode</a:t>
            </a:r>
            <a:r>
              <a:rPr lang="en-US"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 Find the top 3 customers by total purchase amount.</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 Find all invoices where more than 10 unique items (</a:t>
            </a:r>
            <a:r>
              <a:rPr lang="en-US" dirty="0" err="1">
                <a:latin typeface="Times New Roman" panose="02020603050405020304" pitchFamily="18" charset="0"/>
                <a:cs typeface="Times New Roman" panose="02020603050405020304" pitchFamily="18" charset="0"/>
              </a:rPr>
              <a:t>StockCodes</a:t>
            </a:r>
            <a:r>
              <a:rPr lang="en-US" dirty="0">
                <a:latin typeface="Times New Roman" panose="02020603050405020304" pitchFamily="18" charset="0"/>
                <a:cs typeface="Times New Roman" panose="02020603050405020304" pitchFamily="18" charset="0"/>
              </a:rPr>
              <a:t>) were purchased.</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Find the total number of items sold per country.</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Retrieve the top 5 products with </a:t>
            </a:r>
            <a:r>
              <a:rPr lang="en-US" dirty="0" err="1">
                <a:latin typeface="Times New Roman" panose="02020603050405020304" pitchFamily="18" charset="0"/>
                <a:cs typeface="Times New Roman" panose="02020603050405020304" pitchFamily="18" charset="0"/>
              </a:rPr>
              <a:t>stockcode</a:t>
            </a:r>
            <a:r>
              <a:rPr lang="en-US" dirty="0">
                <a:latin typeface="Times New Roman" panose="02020603050405020304" pitchFamily="18" charset="0"/>
                <a:cs typeface="Times New Roman" panose="02020603050405020304" pitchFamily="18" charset="0"/>
              </a:rPr>
              <a:t> by revenue generated.</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Find the average quantity of items purchased per transaction for each customer.</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Determine the top 3 products that contributed to the highest revenue in 'United Kingdom’.</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 Identify the customers who purchased more than 100 items in a single transaction.</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 Find the average revenue per customer and compare it between two specific countries, e.g., 'Germany' and 'France'.</a:t>
            </a:r>
          </a:p>
        </p:txBody>
      </p:sp>
      <p:sp>
        <p:nvSpPr>
          <p:cNvPr id="6" name="TextBox 5">
            <a:extLst>
              <a:ext uri="{FF2B5EF4-FFF2-40B4-BE49-F238E27FC236}">
                <a16:creationId xmlns:a16="http://schemas.microsoft.com/office/drawing/2014/main" id="{96FDF5FB-EE9A-6479-8A93-1F8E59480D0C}"/>
              </a:ext>
            </a:extLst>
          </p:cNvPr>
          <p:cNvSpPr txBox="1"/>
          <p:nvPr/>
        </p:nvSpPr>
        <p:spPr>
          <a:xfrm>
            <a:off x="657872" y="310348"/>
            <a:ext cx="6886575" cy="800219"/>
          </a:xfrm>
          <a:prstGeom prst="rect">
            <a:avLst/>
          </a:prstGeom>
          <a:noFill/>
        </p:spPr>
        <p:txBody>
          <a:bodyPr wrap="square" rtlCol="0">
            <a:spAutoFit/>
          </a:bodyPr>
          <a:lstStyle/>
          <a:p>
            <a:r>
              <a:rPr lang="en-US" sz="4600" b="1" dirty="0">
                <a:latin typeface="+mj-lt"/>
              </a:rPr>
              <a:t>SQL Questions</a:t>
            </a:r>
          </a:p>
        </p:txBody>
      </p:sp>
      <p:cxnSp>
        <p:nvCxnSpPr>
          <p:cNvPr id="8" name="Straight Connector 7">
            <a:extLst>
              <a:ext uri="{FF2B5EF4-FFF2-40B4-BE49-F238E27FC236}">
                <a16:creationId xmlns:a16="http://schemas.microsoft.com/office/drawing/2014/main" id="{34C2C4E0-9657-1EDA-24AA-B2CE89F99AAA}"/>
              </a:ext>
            </a:extLst>
          </p:cNvPr>
          <p:cNvCxnSpPr>
            <a:cxnSpLocks/>
          </p:cNvCxnSpPr>
          <p:nvPr/>
        </p:nvCxnSpPr>
        <p:spPr>
          <a:xfrm>
            <a:off x="589347" y="1110567"/>
            <a:ext cx="103155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2446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1AE56-409C-9EF4-D3A4-1E0A32286AC4}"/>
              </a:ext>
            </a:extLst>
          </p:cNvPr>
          <p:cNvPicPr>
            <a:picLocks noChangeAspect="1"/>
          </p:cNvPicPr>
          <p:nvPr/>
        </p:nvPicPr>
        <p:blipFill rotWithShape="1">
          <a:blip r:embed="rId2"/>
          <a:srcRect l="17371" t="29728" r="59594" b="60889"/>
          <a:stretch/>
        </p:blipFill>
        <p:spPr>
          <a:xfrm>
            <a:off x="246888" y="365760"/>
            <a:ext cx="3831336" cy="877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5BDF869-2AD4-7DC7-E746-8B5C3CC9FFC7}"/>
              </a:ext>
            </a:extLst>
          </p:cNvPr>
          <p:cNvPicPr>
            <a:picLocks noChangeAspect="1"/>
          </p:cNvPicPr>
          <p:nvPr/>
        </p:nvPicPr>
        <p:blipFill rotWithShape="1">
          <a:blip r:embed="rId2"/>
          <a:srcRect l="13050" t="61467" r="77200" b="17733"/>
          <a:stretch/>
        </p:blipFill>
        <p:spPr>
          <a:xfrm>
            <a:off x="4434840" y="91440"/>
            <a:ext cx="1188720" cy="14264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A06FC93-1318-E34C-B96A-AE36038BC89D}"/>
              </a:ext>
            </a:extLst>
          </p:cNvPr>
          <p:cNvPicPr>
            <a:picLocks noChangeAspect="1"/>
          </p:cNvPicPr>
          <p:nvPr/>
        </p:nvPicPr>
        <p:blipFill rotWithShape="1">
          <a:blip r:embed="rId3"/>
          <a:srcRect l="13834" t="53979" r="34273" b="18956"/>
          <a:stretch/>
        </p:blipFill>
        <p:spPr>
          <a:xfrm>
            <a:off x="4434840" y="1695634"/>
            <a:ext cx="7625919" cy="22371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D7BB4897-326B-4A66-5D28-4795FAC17828}"/>
              </a:ext>
            </a:extLst>
          </p:cNvPr>
          <p:cNvPicPr>
            <a:picLocks noChangeAspect="1"/>
          </p:cNvPicPr>
          <p:nvPr/>
        </p:nvPicPr>
        <p:blipFill rotWithShape="1">
          <a:blip r:embed="rId4"/>
          <a:srcRect l="17751" t="32880" r="55525" b="57282"/>
          <a:stretch/>
        </p:blipFill>
        <p:spPr>
          <a:xfrm>
            <a:off x="207783" y="2283557"/>
            <a:ext cx="3902010" cy="808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71721011-4491-3171-8647-00F4122923D8}"/>
              </a:ext>
            </a:extLst>
          </p:cNvPr>
          <p:cNvPicPr>
            <a:picLocks noChangeAspect="1"/>
          </p:cNvPicPr>
          <p:nvPr/>
        </p:nvPicPr>
        <p:blipFill rotWithShape="1">
          <a:blip r:embed="rId5"/>
          <a:srcRect l="14417" t="61295" r="73204" b="23107"/>
          <a:stretch/>
        </p:blipFill>
        <p:spPr>
          <a:xfrm>
            <a:off x="4511712" y="4217633"/>
            <a:ext cx="1509204" cy="1069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B21ACA25-9270-3DD0-0B66-D1A80B196F21}"/>
              </a:ext>
            </a:extLst>
          </p:cNvPr>
          <p:cNvPicPr>
            <a:picLocks noChangeAspect="1"/>
          </p:cNvPicPr>
          <p:nvPr/>
        </p:nvPicPr>
        <p:blipFill rotWithShape="1">
          <a:blip r:embed="rId5"/>
          <a:srcRect l="16953" t="32212" r="56250" b="53166"/>
          <a:stretch/>
        </p:blipFill>
        <p:spPr>
          <a:xfrm>
            <a:off x="168677" y="4131577"/>
            <a:ext cx="3980222" cy="1164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9" name="Straight Arrow Connector 18">
            <a:extLst>
              <a:ext uri="{FF2B5EF4-FFF2-40B4-BE49-F238E27FC236}">
                <a16:creationId xmlns:a16="http://schemas.microsoft.com/office/drawing/2014/main" id="{EE498929-8649-25CA-6922-D0862D3BDEF0}"/>
              </a:ext>
            </a:extLst>
          </p:cNvPr>
          <p:cNvCxnSpPr>
            <a:cxnSpLocks/>
          </p:cNvCxnSpPr>
          <p:nvPr/>
        </p:nvCxnSpPr>
        <p:spPr>
          <a:xfrm>
            <a:off x="4148899" y="914401"/>
            <a:ext cx="2090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179102F-1BE1-8B2F-B917-434B82776BE7}"/>
              </a:ext>
            </a:extLst>
          </p:cNvPr>
          <p:cNvCxnSpPr>
            <a:cxnSpLocks/>
          </p:cNvCxnSpPr>
          <p:nvPr/>
        </p:nvCxnSpPr>
        <p:spPr>
          <a:xfrm>
            <a:off x="4148899" y="2753558"/>
            <a:ext cx="2090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DC79BB6-EAE6-138E-9C0F-7CD02F429C1A}"/>
              </a:ext>
            </a:extLst>
          </p:cNvPr>
          <p:cNvCxnSpPr>
            <a:cxnSpLocks/>
          </p:cNvCxnSpPr>
          <p:nvPr/>
        </p:nvCxnSpPr>
        <p:spPr>
          <a:xfrm>
            <a:off x="4225771" y="4752513"/>
            <a:ext cx="2090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4673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83462-DB5A-25BF-23DA-855C4EDBE040}"/>
              </a:ext>
            </a:extLst>
          </p:cNvPr>
          <p:cNvPicPr>
            <a:picLocks noChangeAspect="1"/>
          </p:cNvPicPr>
          <p:nvPr/>
        </p:nvPicPr>
        <p:blipFill rotWithShape="1">
          <a:blip r:embed="rId2"/>
          <a:srcRect l="14010" t="62189" r="72830" b="17283"/>
          <a:stretch/>
        </p:blipFill>
        <p:spPr>
          <a:xfrm>
            <a:off x="3842788" y="213062"/>
            <a:ext cx="2379216" cy="1420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8689744-55F1-AA9D-75B4-704B89620985}"/>
              </a:ext>
            </a:extLst>
          </p:cNvPr>
          <p:cNvPicPr>
            <a:picLocks noChangeAspect="1"/>
          </p:cNvPicPr>
          <p:nvPr/>
        </p:nvPicPr>
        <p:blipFill rotWithShape="1">
          <a:blip r:embed="rId2"/>
          <a:srcRect l="17492" t="38763" r="57327" b="46223"/>
          <a:stretch/>
        </p:blipFill>
        <p:spPr>
          <a:xfrm>
            <a:off x="310717" y="213062"/>
            <a:ext cx="3222595" cy="1080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705A098-A4AE-70C2-DDDD-67B561F82470}"/>
              </a:ext>
            </a:extLst>
          </p:cNvPr>
          <p:cNvPicPr>
            <a:picLocks noChangeAspect="1"/>
          </p:cNvPicPr>
          <p:nvPr/>
        </p:nvPicPr>
        <p:blipFill rotWithShape="1">
          <a:blip r:embed="rId3"/>
          <a:srcRect l="14250" t="60641" r="69265" b="23600"/>
          <a:stretch/>
        </p:blipFill>
        <p:spPr>
          <a:xfrm>
            <a:off x="4212098" y="1931007"/>
            <a:ext cx="2009906" cy="12065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46A2C0C7-555B-546C-0E97-2B622BCA4342}"/>
              </a:ext>
            </a:extLst>
          </p:cNvPr>
          <p:cNvPicPr>
            <a:picLocks noChangeAspect="1"/>
          </p:cNvPicPr>
          <p:nvPr/>
        </p:nvPicPr>
        <p:blipFill rotWithShape="1">
          <a:blip r:embed="rId3"/>
          <a:srcRect l="17404" t="36192" r="54881" b="48145"/>
          <a:stretch/>
        </p:blipFill>
        <p:spPr>
          <a:xfrm>
            <a:off x="252589" y="1805245"/>
            <a:ext cx="3280921" cy="13322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37066539-5BB9-BFD6-B815-EAD4D4883ADD}"/>
              </a:ext>
            </a:extLst>
          </p:cNvPr>
          <p:cNvPicPr>
            <a:picLocks noChangeAspect="1"/>
          </p:cNvPicPr>
          <p:nvPr/>
        </p:nvPicPr>
        <p:blipFill rotWithShape="1">
          <a:blip r:embed="rId4"/>
          <a:srcRect l="13650" t="61467" r="79450" b="19107"/>
          <a:stretch/>
        </p:blipFill>
        <p:spPr>
          <a:xfrm>
            <a:off x="5380756" y="3303238"/>
            <a:ext cx="841248" cy="13322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8D4DC619-4828-740A-E5AF-A7B8F9B4D597}"/>
              </a:ext>
            </a:extLst>
          </p:cNvPr>
          <p:cNvPicPr>
            <a:picLocks noChangeAspect="1"/>
          </p:cNvPicPr>
          <p:nvPr/>
        </p:nvPicPr>
        <p:blipFill rotWithShape="1">
          <a:blip r:embed="rId4"/>
          <a:srcRect l="17424" t="31111" r="48526" b="56472"/>
          <a:stretch/>
        </p:blipFill>
        <p:spPr>
          <a:xfrm>
            <a:off x="122328" y="3429000"/>
            <a:ext cx="4725413" cy="12065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1FB43B9F-1B00-0BF0-A27C-58C832CA7BC4}"/>
              </a:ext>
            </a:extLst>
          </p:cNvPr>
          <p:cNvPicPr>
            <a:picLocks noChangeAspect="1"/>
          </p:cNvPicPr>
          <p:nvPr/>
        </p:nvPicPr>
        <p:blipFill rotWithShape="1">
          <a:blip r:embed="rId5"/>
          <a:srcRect l="14025" t="62400" r="71019" b="18173"/>
          <a:stretch/>
        </p:blipFill>
        <p:spPr>
          <a:xfrm>
            <a:off x="4469064" y="4801231"/>
            <a:ext cx="1823384" cy="13322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6B49EFF2-F951-385D-FACF-ACE1C2E7DCF7}"/>
              </a:ext>
            </a:extLst>
          </p:cNvPr>
          <p:cNvPicPr>
            <a:picLocks noChangeAspect="1"/>
          </p:cNvPicPr>
          <p:nvPr/>
        </p:nvPicPr>
        <p:blipFill rotWithShape="1">
          <a:blip r:embed="rId5"/>
          <a:srcRect l="17350" t="37111" r="59625" b="50489"/>
          <a:stretch/>
        </p:blipFill>
        <p:spPr>
          <a:xfrm>
            <a:off x="240216" y="4981113"/>
            <a:ext cx="3602572" cy="1091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BAF6BB3B-35FA-7C42-1894-B9126AFDAD63}"/>
              </a:ext>
            </a:extLst>
          </p:cNvPr>
          <p:cNvPicPr>
            <a:picLocks noChangeAspect="1"/>
          </p:cNvPicPr>
          <p:nvPr/>
        </p:nvPicPr>
        <p:blipFill rotWithShape="1">
          <a:blip r:embed="rId6"/>
          <a:srcRect l="13607" t="60611" r="56696" b="22213"/>
          <a:stretch/>
        </p:blipFill>
        <p:spPr>
          <a:xfrm>
            <a:off x="7474329" y="1865520"/>
            <a:ext cx="4111118" cy="1337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C3DF72F-F323-EA9B-E95E-1B0A16FAF9DE}"/>
              </a:ext>
            </a:extLst>
          </p:cNvPr>
          <p:cNvPicPr>
            <a:picLocks noChangeAspect="1"/>
          </p:cNvPicPr>
          <p:nvPr/>
        </p:nvPicPr>
        <p:blipFill rotWithShape="1">
          <a:blip r:embed="rId6"/>
          <a:srcRect l="17720" t="36230" r="52127" b="48242"/>
          <a:stretch/>
        </p:blipFill>
        <p:spPr>
          <a:xfrm>
            <a:off x="7474330" y="89071"/>
            <a:ext cx="4111118" cy="15294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BAD4F9C1-783F-1835-11DC-3CE6DA9E4F9A}"/>
              </a:ext>
            </a:extLst>
          </p:cNvPr>
          <p:cNvPicPr>
            <a:picLocks noChangeAspect="1"/>
          </p:cNvPicPr>
          <p:nvPr/>
        </p:nvPicPr>
        <p:blipFill rotWithShape="1">
          <a:blip r:embed="rId7"/>
          <a:srcRect l="14175" t="60431" r="72850" b="20142"/>
          <a:stretch/>
        </p:blipFill>
        <p:spPr>
          <a:xfrm>
            <a:off x="8738932" y="4740172"/>
            <a:ext cx="1581912" cy="13322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B7215856-07AF-4BE0-87C0-54D99E2CD082}"/>
              </a:ext>
            </a:extLst>
          </p:cNvPr>
          <p:cNvPicPr>
            <a:picLocks noChangeAspect="1"/>
          </p:cNvPicPr>
          <p:nvPr/>
        </p:nvPicPr>
        <p:blipFill rotWithShape="1">
          <a:blip r:embed="rId7"/>
          <a:srcRect l="17800" t="34444" r="47175" b="54639"/>
          <a:stretch/>
        </p:blipFill>
        <p:spPr>
          <a:xfrm>
            <a:off x="7581347" y="3386726"/>
            <a:ext cx="3897083" cy="1165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3" name="Straight Arrow Connector 22">
            <a:extLst>
              <a:ext uri="{FF2B5EF4-FFF2-40B4-BE49-F238E27FC236}">
                <a16:creationId xmlns:a16="http://schemas.microsoft.com/office/drawing/2014/main" id="{EE2A7BD9-B35C-F8AF-D835-1AB14D0BABD3}"/>
              </a:ext>
            </a:extLst>
          </p:cNvPr>
          <p:cNvCxnSpPr/>
          <p:nvPr/>
        </p:nvCxnSpPr>
        <p:spPr>
          <a:xfrm>
            <a:off x="3611880" y="996696"/>
            <a:ext cx="15544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B8DE465F-EDFD-1E71-2D2A-98E3113845F7}"/>
              </a:ext>
            </a:extLst>
          </p:cNvPr>
          <p:cNvCxnSpPr>
            <a:cxnSpLocks/>
          </p:cNvCxnSpPr>
          <p:nvPr/>
        </p:nvCxnSpPr>
        <p:spPr>
          <a:xfrm>
            <a:off x="3611880" y="2462134"/>
            <a:ext cx="512064"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6BBC58D4-FE5F-4F70-43BA-BF485DE5D0BE}"/>
              </a:ext>
            </a:extLst>
          </p:cNvPr>
          <p:cNvCxnSpPr>
            <a:cxnSpLocks/>
          </p:cNvCxnSpPr>
          <p:nvPr/>
        </p:nvCxnSpPr>
        <p:spPr>
          <a:xfrm>
            <a:off x="4868692" y="3987013"/>
            <a:ext cx="512064"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A19DC9B-8AF2-8A58-77F2-568E852DC6DD}"/>
              </a:ext>
            </a:extLst>
          </p:cNvPr>
          <p:cNvCxnSpPr>
            <a:cxnSpLocks/>
          </p:cNvCxnSpPr>
          <p:nvPr/>
        </p:nvCxnSpPr>
        <p:spPr>
          <a:xfrm>
            <a:off x="3870722" y="5526779"/>
            <a:ext cx="512064"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537BB49B-294F-8973-40D1-D8D38C6EDEB9}"/>
              </a:ext>
            </a:extLst>
          </p:cNvPr>
          <p:cNvCxnSpPr>
            <a:cxnSpLocks/>
            <a:stCxn id="18" idx="2"/>
          </p:cNvCxnSpPr>
          <p:nvPr/>
        </p:nvCxnSpPr>
        <p:spPr>
          <a:xfrm>
            <a:off x="9529889" y="1618508"/>
            <a:ext cx="6096" cy="16128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B6ADF4B4-83EC-F049-739E-7579FEB97CAD}"/>
              </a:ext>
            </a:extLst>
          </p:cNvPr>
          <p:cNvCxnSpPr>
            <a:cxnSpLocks/>
          </p:cNvCxnSpPr>
          <p:nvPr/>
        </p:nvCxnSpPr>
        <p:spPr>
          <a:xfrm>
            <a:off x="9453689" y="4574456"/>
            <a:ext cx="6096" cy="16128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3070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D4C99-F511-23CD-6ED9-6603ED1B3182}"/>
              </a:ext>
            </a:extLst>
          </p:cNvPr>
          <p:cNvPicPr>
            <a:picLocks noChangeAspect="1"/>
          </p:cNvPicPr>
          <p:nvPr/>
        </p:nvPicPr>
        <p:blipFill rotWithShape="1">
          <a:blip r:embed="rId2"/>
          <a:srcRect l="14727" t="62966" r="71199" b="26595"/>
          <a:stretch/>
        </p:blipFill>
        <p:spPr>
          <a:xfrm>
            <a:off x="7081421" y="133164"/>
            <a:ext cx="1636450" cy="1207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3E2B308-8483-8B29-BC88-718DB29E9030}"/>
              </a:ext>
            </a:extLst>
          </p:cNvPr>
          <p:cNvPicPr>
            <a:picLocks noChangeAspect="1"/>
          </p:cNvPicPr>
          <p:nvPr/>
        </p:nvPicPr>
        <p:blipFill rotWithShape="1">
          <a:blip r:embed="rId2"/>
          <a:srcRect l="17599" t="36924" r="42602" b="46341"/>
          <a:stretch/>
        </p:blipFill>
        <p:spPr>
          <a:xfrm>
            <a:off x="443884" y="337351"/>
            <a:ext cx="5104388" cy="1207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B16873E-7CF4-939B-61A2-FDB159456E0A}"/>
              </a:ext>
            </a:extLst>
          </p:cNvPr>
          <p:cNvPicPr>
            <a:picLocks noChangeAspect="1"/>
          </p:cNvPicPr>
          <p:nvPr/>
        </p:nvPicPr>
        <p:blipFill rotWithShape="1">
          <a:blip r:embed="rId3"/>
          <a:srcRect l="13080" t="61650" r="65383" b="20451"/>
          <a:stretch/>
        </p:blipFill>
        <p:spPr>
          <a:xfrm>
            <a:off x="7196831" y="1813678"/>
            <a:ext cx="2856766" cy="133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9128730-A2AF-C84C-3FA3-13BF85345FA1}"/>
              </a:ext>
            </a:extLst>
          </p:cNvPr>
          <p:cNvPicPr>
            <a:picLocks noChangeAspect="1"/>
          </p:cNvPicPr>
          <p:nvPr/>
        </p:nvPicPr>
        <p:blipFill rotWithShape="1">
          <a:blip r:embed="rId4"/>
          <a:srcRect l="17682" t="39093" r="47028" b="48111"/>
          <a:stretch/>
        </p:blipFill>
        <p:spPr>
          <a:xfrm>
            <a:off x="381740" y="1846554"/>
            <a:ext cx="5310205" cy="1083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0B8791F9-DA1D-4427-A73C-B002D6F522F4}"/>
              </a:ext>
            </a:extLst>
          </p:cNvPr>
          <p:cNvPicPr>
            <a:picLocks noChangeAspect="1"/>
          </p:cNvPicPr>
          <p:nvPr/>
        </p:nvPicPr>
        <p:blipFill rotWithShape="1">
          <a:blip r:embed="rId5"/>
          <a:srcRect l="13800" t="61553" r="68981" b="28798"/>
          <a:stretch/>
        </p:blipFill>
        <p:spPr>
          <a:xfrm>
            <a:off x="7081421" y="3708794"/>
            <a:ext cx="3922037" cy="1236221"/>
          </a:xfrm>
          <a:prstGeom prst="rect">
            <a:avLst/>
          </a:prstGeom>
        </p:spPr>
      </p:pic>
      <p:pic>
        <p:nvPicPr>
          <p:cNvPr id="16" name="Picture 15">
            <a:extLst>
              <a:ext uri="{FF2B5EF4-FFF2-40B4-BE49-F238E27FC236}">
                <a16:creationId xmlns:a16="http://schemas.microsoft.com/office/drawing/2014/main" id="{60EF17BA-76D7-8D87-E65D-1CF9B5AB8016}"/>
              </a:ext>
            </a:extLst>
          </p:cNvPr>
          <p:cNvPicPr>
            <a:picLocks noChangeAspect="1"/>
          </p:cNvPicPr>
          <p:nvPr/>
        </p:nvPicPr>
        <p:blipFill rotWithShape="1">
          <a:blip r:embed="rId5"/>
          <a:srcRect l="17100" t="35189" r="33896" b="43840"/>
          <a:stretch/>
        </p:blipFill>
        <p:spPr>
          <a:xfrm>
            <a:off x="301842" y="3320248"/>
            <a:ext cx="6169980" cy="2101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Arrow Connector 17">
            <a:extLst>
              <a:ext uri="{FF2B5EF4-FFF2-40B4-BE49-F238E27FC236}">
                <a16:creationId xmlns:a16="http://schemas.microsoft.com/office/drawing/2014/main" id="{1B5BBD04-BF73-2913-9E8F-36909985F6D5}"/>
              </a:ext>
            </a:extLst>
          </p:cNvPr>
          <p:cNvCxnSpPr>
            <a:cxnSpLocks/>
          </p:cNvCxnSpPr>
          <p:nvPr/>
        </p:nvCxnSpPr>
        <p:spPr>
          <a:xfrm>
            <a:off x="5691945" y="941032"/>
            <a:ext cx="129980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4D84CD3E-2F9E-D656-5C48-5B6F736EDB75}"/>
              </a:ext>
            </a:extLst>
          </p:cNvPr>
          <p:cNvCxnSpPr>
            <a:cxnSpLocks/>
          </p:cNvCxnSpPr>
          <p:nvPr/>
        </p:nvCxnSpPr>
        <p:spPr>
          <a:xfrm>
            <a:off x="5814874" y="2388092"/>
            <a:ext cx="1266547"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5571784E-5D7F-1DA0-A94E-3D3ADB2B9598}"/>
              </a:ext>
            </a:extLst>
          </p:cNvPr>
          <p:cNvCxnSpPr>
            <a:cxnSpLocks/>
          </p:cNvCxnSpPr>
          <p:nvPr/>
        </p:nvCxnSpPr>
        <p:spPr>
          <a:xfrm>
            <a:off x="6569476" y="4292511"/>
            <a:ext cx="488545"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03221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8DCF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F8550-4893-B0FC-C7ED-EE0884127ECF}"/>
              </a:ext>
            </a:extLst>
          </p:cNvPr>
          <p:cNvSpPr>
            <a:spLocks noGrp="1"/>
          </p:cNvSpPr>
          <p:nvPr>
            <p:ph type="title"/>
          </p:nvPr>
        </p:nvSpPr>
        <p:spPr/>
        <p:txBody>
          <a:bodyPr/>
          <a:lstStyle/>
          <a:p>
            <a:r>
              <a:rPr lang="en-US" b="1" dirty="0"/>
              <a:t>Objective</a:t>
            </a:r>
            <a:endParaRPr lang="en-IN" b="1" dirty="0"/>
          </a:p>
        </p:txBody>
      </p:sp>
      <p:sp>
        <p:nvSpPr>
          <p:cNvPr id="3" name="TextBox 2">
            <a:extLst>
              <a:ext uri="{FF2B5EF4-FFF2-40B4-BE49-F238E27FC236}">
                <a16:creationId xmlns:a16="http://schemas.microsoft.com/office/drawing/2014/main" id="{2288DB3B-584F-ED14-E940-C94BCD23E60F}"/>
              </a:ext>
            </a:extLst>
          </p:cNvPr>
          <p:cNvSpPr txBox="1"/>
          <p:nvPr/>
        </p:nvSpPr>
        <p:spPr>
          <a:xfrm>
            <a:off x="1097280" y="2087495"/>
            <a:ext cx="9181109" cy="1754326"/>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objective of this project is to analyze an Online Retail dataset using SQL for data extraction and Power BI for visualization. The project aims to uncover key insights related to sales performance, customer behavior, and geographical demand. By leveraging SQL queries, the data is cleaned, aggregated, and prepared for analysis. Power BI is then used to create dynamic visuals that help in identifying trends, top-performing products, and potential markets for expansion. The final goal is to provide actionable insights that can guide strategic business decisions.</a:t>
            </a:r>
            <a:endParaRPr lang="en-IN" dirty="0"/>
          </a:p>
        </p:txBody>
      </p:sp>
    </p:spTree>
    <p:extLst>
      <p:ext uri="{BB962C8B-B14F-4D97-AF65-F5344CB8AC3E}">
        <p14:creationId xmlns:p14="http://schemas.microsoft.com/office/powerpoint/2010/main" val="1341920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FDF5FB-EE9A-6479-8A93-1F8E59480D0C}"/>
              </a:ext>
            </a:extLst>
          </p:cNvPr>
          <p:cNvSpPr txBox="1"/>
          <p:nvPr/>
        </p:nvSpPr>
        <p:spPr>
          <a:xfrm>
            <a:off x="657872" y="310348"/>
            <a:ext cx="6886575" cy="800219"/>
          </a:xfrm>
          <a:prstGeom prst="rect">
            <a:avLst/>
          </a:prstGeom>
          <a:noFill/>
        </p:spPr>
        <p:txBody>
          <a:bodyPr wrap="square" rtlCol="0">
            <a:spAutoFit/>
          </a:bodyPr>
          <a:lstStyle/>
          <a:p>
            <a:r>
              <a:rPr lang="en-US" sz="4600" b="1" dirty="0">
                <a:latin typeface="+mj-lt"/>
              </a:rPr>
              <a:t>Conclusion</a:t>
            </a:r>
          </a:p>
        </p:txBody>
      </p:sp>
      <p:cxnSp>
        <p:nvCxnSpPr>
          <p:cNvPr id="8" name="Straight Connector 7">
            <a:extLst>
              <a:ext uri="{FF2B5EF4-FFF2-40B4-BE49-F238E27FC236}">
                <a16:creationId xmlns:a16="http://schemas.microsoft.com/office/drawing/2014/main" id="{34C2C4E0-9657-1EDA-24AA-B2CE89F99AAA}"/>
              </a:ext>
            </a:extLst>
          </p:cNvPr>
          <p:cNvCxnSpPr>
            <a:cxnSpLocks/>
          </p:cNvCxnSpPr>
          <p:nvPr/>
        </p:nvCxnSpPr>
        <p:spPr>
          <a:xfrm>
            <a:off x="589347" y="1110567"/>
            <a:ext cx="10315575"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CAC3C0D3-4D68-1958-20B5-AC09A85C1B44}"/>
              </a:ext>
            </a:extLst>
          </p:cNvPr>
          <p:cNvSpPr txBox="1"/>
          <p:nvPr/>
        </p:nvSpPr>
        <p:spPr>
          <a:xfrm>
            <a:off x="657872" y="1384914"/>
            <a:ext cx="9312675" cy="2535566"/>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project successfully demonstrated the process of importing, cleansing, and analyzing an Online Retail dataset using SQL and visualizing key insights through Power BI. The analysis provided valuable information on sales trends, customer behavior, and geographic demand, which can be leveraged for strategic decision-making. By utilizing SQL for data preparation and Power BI for dynamic visualizations, the project offers actionable insights that can guide business strategies, improve customer satisfaction, and identify potential areas for market expansion.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8168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3B9813-FF42-68D4-13FD-68A4B93E17CA}"/>
              </a:ext>
            </a:extLst>
          </p:cNvPr>
          <p:cNvSpPr txBox="1"/>
          <p:nvPr/>
        </p:nvSpPr>
        <p:spPr>
          <a:xfrm>
            <a:off x="2743200" y="1518082"/>
            <a:ext cx="5823752" cy="1015663"/>
          </a:xfrm>
          <a:prstGeom prst="rect">
            <a:avLst/>
          </a:prstGeom>
          <a:noFill/>
        </p:spPr>
        <p:txBody>
          <a:bodyPr wrap="square" rtlCol="0">
            <a:spAutoFit/>
          </a:bodyPr>
          <a:lstStyle/>
          <a:p>
            <a:pPr algn="ctr"/>
            <a:r>
              <a:rPr lang="en-US" sz="6000" dirty="0">
                <a:latin typeface="+mj-lt"/>
              </a:rPr>
              <a:t>THANK YOU</a:t>
            </a:r>
            <a:endParaRPr lang="en-IN" sz="6000" dirty="0">
              <a:latin typeface="+mj-lt"/>
            </a:endParaRPr>
          </a:p>
        </p:txBody>
      </p:sp>
      <p:sp>
        <p:nvSpPr>
          <p:cNvPr id="3" name="TextBox 2">
            <a:extLst>
              <a:ext uri="{FF2B5EF4-FFF2-40B4-BE49-F238E27FC236}">
                <a16:creationId xmlns:a16="http://schemas.microsoft.com/office/drawing/2014/main" id="{5560BA83-C929-E7A2-5A07-2C8327EC937C}"/>
              </a:ext>
            </a:extLst>
          </p:cNvPr>
          <p:cNvSpPr txBox="1"/>
          <p:nvPr/>
        </p:nvSpPr>
        <p:spPr>
          <a:xfrm>
            <a:off x="3209278" y="2698785"/>
            <a:ext cx="4891596"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Priyanka Sahu </a:t>
            </a:r>
          </a:p>
          <a:p>
            <a:pPr algn="ctr"/>
            <a:r>
              <a:rPr lang="en-US" dirty="0">
                <a:latin typeface="Times New Roman" panose="02020603050405020304" pitchFamily="18" charset="0"/>
                <a:cs typeface="Times New Roman" panose="02020603050405020304" pitchFamily="18" charset="0"/>
                <a:hlinkClick r:id="rId2"/>
              </a:rPr>
              <a:t>priyankasahu6226@gmail.com</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PGA 38</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46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4DFBE-1349-77C0-9D88-7F33B828E552}"/>
              </a:ext>
            </a:extLst>
          </p:cNvPr>
          <p:cNvSpPr txBox="1"/>
          <p:nvPr/>
        </p:nvSpPr>
        <p:spPr>
          <a:xfrm>
            <a:off x="571500" y="438061"/>
            <a:ext cx="4543425" cy="800219"/>
          </a:xfrm>
          <a:prstGeom prst="rect">
            <a:avLst/>
          </a:prstGeom>
          <a:noFill/>
        </p:spPr>
        <p:txBody>
          <a:bodyPr wrap="square" rtlCol="0">
            <a:spAutoFit/>
          </a:bodyPr>
          <a:lstStyle/>
          <a:p>
            <a:r>
              <a:rPr lang="en-US" sz="4600" b="1" dirty="0">
                <a:latin typeface="+mj-lt"/>
              </a:rPr>
              <a:t>About the Dataset</a:t>
            </a:r>
            <a:endParaRPr lang="en-IN" sz="4600" b="1" dirty="0">
              <a:latin typeface="+mj-lt"/>
            </a:endParaRPr>
          </a:p>
        </p:txBody>
      </p:sp>
      <p:cxnSp>
        <p:nvCxnSpPr>
          <p:cNvPr id="4" name="Straight Connector 3">
            <a:extLst>
              <a:ext uri="{FF2B5EF4-FFF2-40B4-BE49-F238E27FC236}">
                <a16:creationId xmlns:a16="http://schemas.microsoft.com/office/drawing/2014/main" id="{33E6E921-B366-AACF-1B15-F0FFF42AA091}"/>
              </a:ext>
            </a:extLst>
          </p:cNvPr>
          <p:cNvCxnSpPr/>
          <p:nvPr/>
        </p:nvCxnSpPr>
        <p:spPr>
          <a:xfrm>
            <a:off x="652462" y="1200150"/>
            <a:ext cx="10887075" cy="0"/>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F78D597-E61D-C615-56FB-847C34594098}"/>
              </a:ext>
            </a:extLst>
          </p:cNvPr>
          <p:cNvSpPr txBox="1"/>
          <p:nvPr/>
        </p:nvSpPr>
        <p:spPr>
          <a:xfrm>
            <a:off x="571500" y="1447860"/>
            <a:ext cx="11229975" cy="4524315"/>
          </a:xfrm>
          <a:prstGeom prst="rect">
            <a:avLst/>
          </a:prstGeom>
          <a:noFill/>
        </p:spPr>
        <p:txBody>
          <a:bodyPr wrap="square">
            <a:spAutoFit/>
          </a:bodyPr>
          <a:lstStyle/>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Invoice No:</a:t>
            </a:r>
            <a:r>
              <a:rPr lang="en-US" dirty="0">
                <a:latin typeface="Times New Roman" panose="02020603050405020304" pitchFamily="18" charset="0"/>
                <a:cs typeface="Times New Roman" panose="02020603050405020304" pitchFamily="18" charset="0"/>
              </a:rPr>
              <a:t> A unique identifier for each transaction. Each invoice number corresponds to a specific order placed by a customer.</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Stock Code:</a:t>
            </a:r>
            <a:r>
              <a:rPr lang="en-US" dirty="0">
                <a:latin typeface="Times New Roman" panose="02020603050405020304" pitchFamily="18" charset="0"/>
                <a:cs typeface="Times New Roman" panose="02020603050405020304" pitchFamily="18" charset="0"/>
              </a:rPr>
              <a:t> A unique code assigned to each product. This code is used for inventory management and product identification.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Description:</a:t>
            </a:r>
            <a:r>
              <a:rPr lang="en-US" dirty="0">
                <a:latin typeface="Times New Roman" panose="02020603050405020304" pitchFamily="18" charset="0"/>
                <a:cs typeface="Times New Roman" panose="02020603050405020304" pitchFamily="18" charset="0"/>
              </a:rPr>
              <a:t> A brief description of the product purchased. It provides insight into the types of products being sold and their characteristics.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Quantity:</a:t>
            </a:r>
            <a:r>
              <a:rPr lang="en-US" dirty="0">
                <a:latin typeface="Times New Roman" panose="02020603050405020304" pitchFamily="18" charset="0"/>
                <a:cs typeface="Times New Roman" panose="02020603050405020304" pitchFamily="18" charset="0"/>
              </a:rPr>
              <a:t> The number of units of each product purchased in a specific transaction. This column helps in analyzing sales volume and product demand.</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Invoice Date:</a:t>
            </a:r>
            <a:r>
              <a:rPr lang="en-US" dirty="0">
                <a:latin typeface="Times New Roman" panose="02020603050405020304" pitchFamily="18" charset="0"/>
                <a:cs typeface="Times New Roman" panose="02020603050405020304" pitchFamily="18" charset="0"/>
              </a:rPr>
              <a:t> The date and time when the transaction occurred.</a:t>
            </a:r>
            <a:endParaRPr lang="en-US"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This column is crucial for time-series analysis, trend identification, and understanding purchasing behavior over time.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Unit Price:</a:t>
            </a:r>
            <a:r>
              <a:rPr lang="en-US" dirty="0">
                <a:latin typeface="Times New Roman" panose="02020603050405020304" pitchFamily="18" charset="0"/>
                <a:cs typeface="Times New Roman" panose="02020603050405020304" pitchFamily="18" charset="0"/>
              </a:rPr>
              <a:t> The price per unit of the product at the time of the transaction. This column allows for revenue calculations and price analysis.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Customer ID:</a:t>
            </a:r>
            <a:r>
              <a:rPr lang="en-US" dirty="0">
                <a:latin typeface="Times New Roman" panose="02020603050405020304" pitchFamily="18" charset="0"/>
                <a:cs typeface="Times New Roman" panose="02020603050405020304" pitchFamily="18" charset="0"/>
              </a:rPr>
              <a:t> A unique identifier assigned to each customer. This column is used to track customer behavior, segment customers, and analyze repeat purchases.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Country:</a:t>
            </a:r>
            <a:r>
              <a:rPr lang="en-US" dirty="0">
                <a:latin typeface="Times New Roman" panose="02020603050405020304" pitchFamily="18" charset="0"/>
                <a:cs typeface="Times New Roman" panose="02020603050405020304" pitchFamily="18" charset="0"/>
              </a:rPr>
              <a:t> The country where the customer is located. This information is used for geographic analysis and helps in understanding the distribution of sales across different regions.</a:t>
            </a:r>
          </a:p>
        </p:txBody>
      </p:sp>
    </p:spTree>
    <p:extLst>
      <p:ext uri="{BB962C8B-B14F-4D97-AF65-F5344CB8AC3E}">
        <p14:creationId xmlns:p14="http://schemas.microsoft.com/office/powerpoint/2010/main" val="40826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93081-3B16-69C6-FD83-0EC3F3558FEB}"/>
              </a:ext>
            </a:extLst>
          </p:cNvPr>
          <p:cNvSpPr txBox="1"/>
          <p:nvPr/>
        </p:nvSpPr>
        <p:spPr>
          <a:xfrm>
            <a:off x="552450" y="533223"/>
            <a:ext cx="5734050" cy="800219"/>
          </a:xfrm>
          <a:prstGeom prst="rect">
            <a:avLst/>
          </a:prstGeom>
          <a:noFill/>
        </p:spPr>
        <p:txBody>
          <a:bodyPr wrap="square" rtlCol="0">
            <a:spAutoFit/>
          </a:bodyPr>
          <a:lstStyle/>
          <a:p>
            <a:r>
              <a:rPr lang="en-US" sz="4600" b="1" dirty="0">
                <a:latin typeface="+mj-lt"/>
              </a:rPr>
              <a:t>Procedure</a:t>
            </a:r>
            <a:endParaRPr lang="en-IN" sz="4600" b="1" dirty="0">
              <a:latin typeface="+mj-lt"/>
            </a:endParaRPr>
          </a:p>
        </p:txBody>
      </p:sp>
      <p:cxnSp>
        <p:nvCxnSpPr>
          <p:cNvPr id="4" name="Straight Connector 3">
            <a:extLst>
              <a:ext uri="{FF2B5EF4-FFF2-40B4-BE49-F238E27FC236}">
                <a16:creationId xmlns:a16="http://schemas.microsoft.com/office/drawing/2014/main" id="{5CBBB8D6-0B81-AA60-DC0B-1B9E6FFAFC54}"/>
              </a:ext>
            </a:extLst>
          </p:cNvPr>
          <p:cNvCxnSpPr>
            <a:cxnSpLocks/>
          </p:cNvCxnSpPr>
          <p:nvPr/>
        </p:nvCxnSpPr>
        <p:spPr>
          <a:xfrm>
            <a:off x="666750" y="1333500"/>
            <a:ext cx="1000125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4D2B67E-BB61-8DCB-EC65-5CD6FB37FDD6}"/>
              </a:ext>
            </a:extLst>
          </p:cNvPr>
          <p:cNvSpPr txBox="1"/>
          <p:nvPr/>
        </p:nvSpPr>
        <p:spPr>
          <a:xfrm>
            <a:off x="552451" y="1466851"/>
            <a:ext cx="9877424" cy="4308872"/>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Step I: Importing the Dataset</a:t>
            </a:r>
          </a:p>
          <a:p>
            <a:pPr>
              <a:buFont typeface="+mj-lt"/>
              <a:buAutoNum type="arabicPeriod"/>
            </a:pPr>
            <a:r>
              <a:rPr lang="en-US" sz="1600" b="1" dirty="0">
                <a:latin typeface="Times New Roman" panose="02020603050405020304" pitchFamily="18" charset="0"/>
                <a:cs typeface="Times New Roman" panose="02020603050405020304" pitchFamily="18" charset="0"/>
              </a:rPr>
              <a:t>Open Power BI:</a:t>
            </a:r>
            <a:endParaRPr lang="en-US" sz="16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Launch Power BI Desktop.</a:t>
            </a:r>
          </a:p>
          <a:p>
            <a:pPr>
              <a:buFont typeface="+mj-lt"/>
              <a:buAutoNum type="arabicPeriod"/>
            </a:pPr>
            <a:r>
              <a:rPr lang="en-US" sz="1600" b="1" dirty="0">
                <a:latin typeface="Times New Roman" panose="02020603050405020304" pitchFamily="18" charset="0"/>
                <a:cs typeface="Times New Roman" panose="02020603050405020304" pitchFamily="18" charset="0"/>
              </a:rPr>
              <a:t>Load Data:</a:t>
            </a:r>
            <a:endParaRPr lang="en-US" sz="16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Go to the </a:t>
            </a:r>
            <a:r>
              <a:rPr lang="en-US" sz="1600" b="1" dirty="0">
                <a:latin typeface="Times New Roman" panose="02020603050405020304" pitchFamily="18" charset="0"/>
                <a:cs typeface="Times New Roman" panose="02020603050405020304" pitchFamily="18" charset="0"/>
              </a:rPr>
              <a:t>Home</a:t>
            </a:r>
            <a:r>
              <a:rPr lang="en-US" sz="1600" dirty="0">
                <a:latin typeface="Times New Roman" panose="02020603050405020304" pitchFamily="18" charset="0"/>
                <a:cs typeface="Times New Roman" panose="02020603050405020304" pitchFamily="18" charset="0"/>
              </a:rPr>
              <a:t> tab and click on </a:t>
            </a:r>
            <a:r>
              <a:rPr lang="en-US" sz="1600" b="1" dirty="0">
                <a:latin typeface="Times New Roman" panose="02020603050405020304" pitchFamily="18" charset="0"/>
                <a:cs typeface="Times New Roman" panose="02020603050405020304" pitchFamily="18" charset="0"/>
              </a:rPr>
              <a:t>Get Data</a:t>
            </a:r>
            <a:r>
              <a:rPr lang="en-US" sz="1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Select the data source Excel that contains your dataset.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 Locate and select your dataset file, then click </a:t>
            </a:r>
            <a:r>
              <a:rPr lang="en-US" sz="1600" b="1" dirty="0">
                <a:latin typeface="Times New Roman" panose="02020603050405020304" pitchFamily="18" charset="0"/>
                <a:cs typeface="Times New Roman" panose="02020603050405020304" pitchFamily="18" charset="0"/>
              </a:rPr>
              <a:t>Load.</a:t>
            </a: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II :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Review all the Columns :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InvoiceNo</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StockCode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Description , Quantity ,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InvoiceDate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UnitePrice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CustomerID</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Country.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1600" dirty="0">
                <a:latin typeface="Times New Roman" panose="02020603050405020304" pitchFamily="18" charset="0"/>
                <a:cs typeface="Times New Roman" panose="02020603050405020304" pitchFamily="18" charset="0"/>
              </a:rPr>
              <a:t> Ensure that the data types are correct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200150" lvl="2" indent="-285750" algn="just"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InvoiceDate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should be </a:t>
            </a:r>
            <a:r>
              <a:rPr kumimoji="0" lang="en-US" altLang="en-US"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DateTime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type .</a:t>
            </a:r>
          </a:p>
          <a:p>
            <a:pPr marL="1200150" lvl="2" indent="-285750" algn="just" eaLnBrk="0" fontAlgn="base" hangingPunct="0">
              <a:spcBef>
                <a:spcPct val="0"/>
              </a:spcBef>
              <a:spcAft>
                <a:spcPct val="0"/>
              </a:spcAft>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Quantity and </a:t>
            </a:r>
            <a:r>
              <a:rPr lang="en-US" altLang="en-US" sz="1600" dirty="0" err="1">
                <a:latin typeface="Times New Roman" panose="02020603050405020304" pitchFamily="18" charset="0"/>
                <a:cs typeface="Times New Roman" panose="02020603050405020304" pitchFamily="18" charset="0"/>
              </a:rPr>
              <a:t>UnitPrice</a:t>
            </a:r>
            <a:r>
              <a:rPr lang="en-US" altLang="en-US" sz="1600" dirty="0">
                <a:latin typeface="Times New Roman" panose="02020603050405020304" pitchFamily="18" charset="0"/>
                <a:cs typeface="Times New Roman" panose="02020603050405020304" pitchFamily="18" charset="0"/>
              </a:rPr>
              <a:t>  should be </a:t>
            </a:r>
            <a:r>
              <a:rPr lang="en-US" altLang="en-US" sz="1600" b="1" dirty="0">
                <a:latin typeface="Times New Roman" panose="02020603050405020304" pitchFamily="18" charset="0"/>
                <a:cs typeface="Times New Roman" panose="02020603050405020304" pitchFamily="18" charset="0"/>
              </a:rPr>
              <a:t>Number</a:t>
            </a:r>
            <a:r>
              <a:rPr lang="en-US" altLang="en-US" sz="1600" dirty="0">
                <a:latin typeface="Times New Roman" panose="02020603050405020304" pitchFamily="18" charset="0"/>
                <a:cs typeface="Times New Roman" panose="02020603050405020304" pitchFamily="18" charset="0"/>
              </a:rPr>
              <a:t> types.</a:t>
            </a:r>
          </a:p>
          <a:p>
            <a:pPr marL="1200150" lvl="2" indent="-285750" algn="just" eaLnBrk="0" fontAlgn="base" hangingPunct="0">
              <a:spcBef>
                <a:spcPct val="0"/>
              </a:spcBef>
              <a:spcAft>
                <a:spcPct val="0"/>
              </a:spcAft>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Customer ID  is in both </a:t>
            </a:r>
            <a:r>
              <a:rPr lang="en-US" altLang="en-US" sz="1600" b="1" dirty="0">
                <a:latin typeface="Times New Roman" panose="02020603050405020304" pitchFamily="18" charset="0"/>
                <a:cs typeface="Times New Roman" panose="02020603050405020304" pitchFamily="18" charset="0"/>
              </a:rPr>
              <a:t>number</a:t>
            </a:r>
            <a:r>
              <a:rPr lang="en-US" altLang="en-US" sz="1600" dirty="0">
                <a:latin typeface="Times New Roman" panose="02020603050405020304" pitchFamily="18" charset="0"/>
                <a:cs typeface="Times New Roman" panose="02020603050405020304" pitchFamily="18" charset="0"/>
              </a:rPr>
              <a:t> and </a:t>
            </a:r>
            <a:r>
              <a:rPr lang="en-US" altLang="en-US" sz="1600" b="1" dirty="0">
                <a:latin typeface="Times New Roman" panose="02020603050405020304" pitchFamily="18" charset="0"/>
                <a:cs typeface="Times New Roman" panose="02020603050405020304" pitchFamily="18" charset="0"/>
              </a:rPr>
              <a:t>text</a:t>
            </a:r>
            <a:r>
              <a:rPr lang="en-US" altLang="en-US" sz="1600" dirty="0">
                <a:latin typeface="Times New Roman" panose="02020603050405020304" pitchFamily="18" charset="0"/>
                <a:cs typeface="Times New Roman" panose="02020603050405020304" pitchFamily="18" charset="0"/>
              </a:rPr>
              <a:t> (can be a Text or Number type depending on your needs).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AutoNum type="arabicPeriod" startAt="3"/>
              <a:tabLst/>
            </a:pPr>
            <a:r>
              <a:rPr lang="en-US" sz="1600" dirty="0">
                <a:latin typeface="Times New Roman" panose="02020603050405020304" pitchFamily="18" charset="0"/>
                <a:cs typeface="Times New Roman" panose="02020603050405020304" pitchFamily="18" charset="0"/>
              </a:rPr>
              <a:t>Check for any missing values. If there are nulls, decide whether to fill them, drop them, or replace them with default values.</a:t>
            </a:r>
          </a:p>
          <a:p>
            <a:endParaRPr lang="en-IN" dirty="0"/>
          </a:p>
        </p:txBody>
      </p:sp>
    </p:spTree>
    <p:extLst>
      <p:ext uri="{BB962C8B-B14F-4D97-AF65-F5344CB8AC3E}">
        <p14:creationId xmlns:p14="http://schemas.microsoft.com/office/powerpoint/2010/main" val="2287141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0F4933-4AF8-A3E3-53A3-5D67E6FF1111}"/>
              </a:ext>
            </a:extLst>
          </p:cNvPr>
          <p:cNvPicPr>
            <a:picLocks noChangeAspect="1"/>
          </p:cNvPicPr>
          <p:nvPr/>
        </p:nvPicPr>
        <p:blipFill rotWithShape="1">
          <a:blip r:embed="rId2"/>
          <a:srcRect l="6528" t="7529" r="3505" b="10153"/>
          <a:stretch/>
        </p:blipFill>
        <p:spPr>
          <a:xfrm>
            <a:off x="0" y="83758"/>
            <a:ext cx="12199830" cy="6278942"/>
          </a:xfrm>
          <a:prstGeom prst="rect">
            <a:avLst/>
          </a:prstGeom>
        </p:spPr>
      </p:pic>
    </p:spTree>
    <p:extLst>
      <p:ext uri="{BB962C8B-B14F-4D97-AF65-F5344CB8AC3E}">
        <p14:creationId xmlns:p14="http://schemas.microsoft.com/office/powerpoint/2010/main" val="1689112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93081-3B16-69C6-FD83-0EC3F3558FEB}"/>
              </a:ext>
            </a:extLst>
          </p:cNvPr>
          <p:cNvSpPr txBox="1"/>
          <p:nvPr/>
        </p:nvSpPr>
        <p:spPr>
          <a:xfrm>
            <a:off x="552450" y="533224"/>
            <a:ext cx="10313818" cy="800274"/>
          </a:xfrm>
          <a:prstGeom prst="rect">
            <a:avLst/>
          </a:prstGeom>
          <a:noFill/>
        </p:spPr>
        <p:txBody>
          <a:bodyPr wrap="square" rtlCol="0">
            <a:spAutoFit/>
          </a:bodyPr>
          <a:lstStyle/>
          <a:p>
            <a:r>
              <a:rPr lang="en-US" sz="4600" b="1" dirty="0">
                <a:latin typeface="+mj-lt"/>
              </a:rPr>
              <a:t>Visual Creation Process and Key Insights</a:t>
            </a:r>
            <a:endParaRPr lang="en-IN" sz="4600" b="1" dirty="0">
              <a:latin typeface="+mj-lt"/>
            </a:endParaRPr>
          </a:p>
        </p:txBody>
      </p:sp>
      <p:cxnSp>
        <p:nvCxnSpPr>
          <p:cNvPr id="4" name="Straight Connector 3">
            <a:extLst>
              <a:ext uri="{FF2B5EF4-FFF2-40B4-BE49-F238E27FC236}">
                <a16:creationId xmlns:a16="http://schemas.microsoft.com/office/drawing/2014/main" id="{5CBBB8D6-0B81-AA60-DC0B-1B9E6FFAFC54}"/>
              </a:ext>
            </a:extLst>
          </p:cNvPr>
          <p:cNvCxnSpPr>
            <a:cxnSpLocks/>
          </p:cNvCxnSpPr>
          <p:nvPr/>
        </p:nvCxnSpPr>
        <p:spPr>
          <a:xfrm>
            <a:off x="666750" y="1333500"/>
            <a:ext cx="1000125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4D2B67E-BB61-8DCB-EC65-5CD6FB37FDD6}"/>
              </a:ext>
            </a:extLst>
          </p:cNvPr>
          <p:cNvSpPr txBox="1"/>
          <p:nvPr/>
        </p:nvSpPr>
        <p:spPr>
          <a:xfrm>
            <a:off x="552450" y="1449229"/>
            <a:ext cx="5981700" cy="452431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Step III: Creating Visuals</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1.Donut Chart</a:t>
            </a:r>
            <a:r>
              <a:rPr lang="en-US" sz="1600" dirty="0">
                <a:latin typeface="Times New Roman" panose="02020603050405020304" pitchFamily="18" charset="0"/>
                <a:cs typeface="Times New Roman" panose="02020603050405020304" pitchFamily="18" charset="0"/>
              </a:rPr>
              <a:t>: Total Revenue</a:t>
            </a:r>
          </a:p>
          <a:p>
            <a:r>
              <a:rPr lang="en-US" sz="1600" dirty="0">
                <a:latin typeface="Times New Roman" panose="02020603050405020304" pitchFamily="18" charset="0"/>
                <a:cs typeface="Times New Roman" panose="02020603050405020304" pitchFamily="18" charset="0"/>
              </a:rPr>
              <a:t>- Insert a Donut Chart.</a:t>
            </a:r>
          </a:p>
          <a:p>
            <a:r>
              <a:rPr lang="en-US" sz="1600" dirty="0">
                <a:latin typeface="Times New Roman" panose="02020603050405020304" pitchFamily="18" charset="0"/>
                <a:cs typeface="Times New Roman" panose="02020603050405020304" pitchFamily="18" charset="0"/>
              </a:rPr>
              <a:t>- Add the Revenue field to Values</a:t>
            </a:r>
          </a:p>
          <a:p>
            <a:pPr marL="285750" indent="-285750">
              <a:buFontTx/>
              <a:buChar char="-"/>
            </a:pPr>
            <a:r>
              <a:rPr lang="en-US" sz="1600" dirty="0">
                <a:latin typeface="Times New Roman" panose="02020603050405020304" pitchFamily="18" charset="0"/>
                <a:cs typeface="Times New Roman" panose="02020603050405020304" pitchFamily="18" charset="0"/>
              </a:rPr>
              <a:t>Optionally, add Country or </a:t>
            </a:r>
            <a:r>
              <a:rPr lang="en-US" sz="1600" dirty="0" err="1">
                <a:latin typeface="Times New Roman" panose="02020603050405020304" pitchFamily="18" charset="0"/>
                <a:cs typeface="Times New Roman" panose="02020603050405020304" pitchFamily="18" charset="0"/>
              </a:rPr>
              <a:t>CustomerID</a:t>
            </a:r>
            <a:r>
              <a:rPr lang="en-US" sz="1600" dirty="0">
                <a:latin typeface="Times New Roman" panose="02020603050405020304" pitchFamily="18" charset="0"/>
                <a:cs typeface="Times New Roman" panose="02020603050405020304" pitchFamily="18" charset="0"/>
              </a:rPr>
              <a:t> to legend for breakdown.</a:t>
            </a:r>
          </a:p>
          <a:p>
            <a:pPr marL="285750" indent="-285750">
              <a:buFontTx/>
              <a:buChar char="-"/>
            </a:pPr>
            <a:endParaRPr lang="en-US" sz="1600" dirty="0">
              <a:latin typeface="Times New Roman" panose="02020603050405020304" pitchFamily="18" charset="0"/>
              <a:cs typeface="Times New Roman" panose="02020603050405020304" pitchFamily="18" charset="0"/>
            </a:endParaRPr>
          </a:p>
          <a:p>
            <a:r>
              <a:rPr lang="en-US" sz="1600" dirty="0"/>
              <a:t>Offers a clear visual representation of total revenue is 9.84M, allowing quick assessment of overall sales performance.</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2. Dropdown Filters</a:t>
            </a:r>
            <a:r>
              <a:rPr lang="en-US" sz="1600" dirty="0">
                <a:latin typeface="Times New Roman" panose="02020603050405020304" pitchFamily="18" charset="0"/>
                <a:cs typeface="Times New Roman" panose="02020603050405020304" pitchFamily="18" charset="0"/>
              </a:rPr>
              <a:t>: Country, Month, Customer ID</a:t>
            </a:r>
          </a:p>
          <a:p>
            <a:r>
              <a:rPr lang="en-US" sz="1600" dirty="0">
                <a:latin typeface="Times New Roman" panose="02020603050405020304" pitchFamily="18" charset="0"/>
                <a:cs typeface="Times New Roman" panose="02020603050405020304" pitchFamily="18" charset="0"/>
              </a:rPr>
              <a:t>- Add Slicer for Country, </a:t>
            </a:r>
            <a:r>
              <a:rPr lang="en-US" sz="1600" dirty="0" err="1">
                <a:latin typeface="Times New Roman" panose="02020603050405020304" pitchFamily="18" charset="0"/>
                <a:cs typeface="Times New Roman" panose="02020603050405020304" pitchFamily="18" charset="0"/>
              </a:rPr>
              <a:t>InvoiceDate</a:t>
            </a:r>
            <a:r>
              <a:rPr lang="en-US" sz="1600" dirty="0">
                <a:latin typeface="Times New Roman" panose="02020603050405020304" pitchFamily="18" charset="0"/>
                <a:cs typeface="Times New Roman" panose="02020603050405020304" pitchFamily="18" charset="0"/>
              </a:rPr>
              <a:t>(format to Month), and </a:t>
            </a:r>
            <a:r>
              <a:rPr lang="en-US" sz="1600" dirty="0" err="1">
                <a:latin typeface="Times New Roman" panose="02020603050405020304" pitchFamily="18" charset="0"/>
                <a:cs typeface="Times New Roman" panose="02020603050405020304" pitchFamily="18" charset="0"/>
              </a:rPr>
              <a:t>CustomerID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These filters will refine the visuals.</a:t>
            </a:r>
          </a:p>
          <a:p>
            <a:endParaRPr lang="en-US" sz="1600" dirty="0">
              <a:latin typeface="Times New Roman" panose="02020603050405020304" pitchFamily="18" charset="0"/>
              <a:cs typeface="Times New Roman" panose="02020603050405020304" pitchFamily="18" charset="0"/>
            </a:endParaRPr>
          </a:p>
          <a:p>
            <a:r>
              <a:rPr lang="en-US" sz="1600" dirty="0"/>
              <a:t>Allows dynamic filtering of data, enabling users to drill down into specific regions, periods, or customer segments. This feature helps in identifying trends and outliers within specific contexts.</a:t>
            </a:r>
            <a:endParaRPr lang="en-US" sz="16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BA080D53-A7B1-505E-B0C4-6E5E4F2DB83F}"/>
              </a:ext>
            </a:extLst>
          </p:cNvPr>
          <p:cNvPicPr>
            <a:picLocks noChangeAspect="1"/>
          </p:cNvPicPr>
          <p:nvPr/>
        </p:nvPicPr>
        <p:blipFill rotWithShape="1">
          <a:blip r:embed="rId2"/>
          <a:srcRect l="4531" t="60194" r="74151" b="17411"/>
          <a:stretch/>
        </p:blipFill>
        <p:spPr>
          <a:xfrm>
            <a:off x="7044219" y="2090278"/>
            <a:ext cx="3623781" cy="2141312"/>
          </a:xfrm>
          <a:prstGeom prst="rect">
            <a:avLst/>
          </a:prstGeom>
        </p:spPr>
      </p:pic>
    </p:spTree>
    <p:extLst>
      <p:ext uri="{BB962C8B-B14F-4D97-AF65-F5344CB8AC3E}">
        <p14:creationId xmlns:p14="http://schemas.microsoft.com/office/powerpoint/2010/main" val="194502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93081-3B16-69C6-FD83-0EC3F3558FEB}"/>
              </a:ext>
            </a:extLst>
          </p:cNvPr>
          <p:cNvSpPr txBox="1"/>
          <p:nvPr/>
        </p:nvSpPr>
        <p:spPr>
          <a:xfrm>
            <a:off x="552450" y="533223"/>
            <a:ext cx="10304940" cy="800219"/>
          </a:xfrm>
          <a:prstGeom prst="rect">
            <a:avLst/>
          </a:prstGeom>
          <a:noFill/>
        </p:spPr>
        <p:txBody>
          <a:bodyPr wrap="square" rtlCol="0">
            <a:spAutoFit/>
          </a:bodyPr>
          <a:lstStyle/>
          <a:p>
            <a:r>
              <a:rPr lang="en-US" sz="4600" b="1">
                <a:latin typeface="+mj-lt"/>
              </a:rPr>
              <a:t>Visual Creation Process and Key Insights</a:t>
            </a:r>
            <a:endParaRPr lang="en-IN" sz="4600" b="1" dirty="0">
              <a:latin typeface="+mj-lt"/>
            </a:endParaRPr>
          </a:p>
        </p:txBody>
      </p:sp>
      <p:cxnSp>
        <p:nvCxnSpPr>
          <p:cNvPr id="4" name="Straight Connector 3">
            <a:extLst>
              <a:ext uri="{FF2B5EF4-FFF2-40B4-BE49-F238E27FC236}">
                <a16:creationId xmlns:a16="http://schemas.microsoft.com/office/drawing/2014/main" id="{5CBBB8D6-0B81-AA60-DC0B-1B9E6FFAFC54}"/>
              </a:ext>
            </a:extLst>
          </p:cNvPr>
          <p:cNvCxnSpPr>
            <a:cxnSpLocks/>
          </p:cNvCxnSpPr>
          <p:nvPr/>
        </p:nvCxnSpPr>
        <p:spPr>
          <a:xfrm flipV="1">
            <a:off x="583895" y="1333442"/>
            <a:ext cx="5509236" cy="85783"/>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4D2B67E-BB61-8DCB-EC65-5CD6FB37FDD6}"/>
              </a:ext>
            </a:extLst>
          </p:cNvPr>
          <p:cNvSpPr txBox="1"/>
          <p:nvPr/>
        </p:nvSpPr>
        <p:spPr>
          <a:xfrm>
            <a:off x="549581" y="1540485"/>
            <a:ext cx="5543550" cy="412420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Step III: Creating Visuals</a:t>
            </a:r>
          </a:p>
          <a:p>
            <a:endParaRPr lang="en-US" sz="16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3. Line Chart</a:t>
            </a:r>
            <a:r>
              <a:rPr lang="en-US" sz="1400" dirty="0">
                <a:latin typeface="Times New Roman" panose="02020603050405020304" pitchFamily="18" charset="0"/>
                <a:cs typeface="Times New Roman" panose="02020603050405020304" pitchFamily="18" charset="0"/>
              </a:rPr>
              <a:t>: Revenue by Month</a:t>
            </a:r>
          </a:p>
          <a:p>
            <a:pPr marL="285750" indent="-285750">
              <a:buFontTx/>
              <a:buChar char="-"/>
            </a:pPr>
            <a:r>
              <a:rPr lang="en-US" sz="1400" dirty="0">
                <a:latin typeface="Times New Roman" panose="02020603050405020304" pitchFamily="18" charset="0"/>
                <a:cs typeface="Times New Roman" panose="02020603050405020304" pitchFamily="18" charset="0"/>
              </a:rPr>
              <a:t>Insert a Line Chart.</a:t>
            </a:r>
          </a:p>
          <a:p>
            <a:pPr marL="285750" indent="-285750">
              <a:buFontTx/>
              <a:buChar char="-"/>
            </a:pPr>
            <a:r>
              <a:rPr lang="en-US" sz="1400" dirty="0">
                <a:latin typeface="Times New Roman" panose="02020603050405020304" pitchFamily="18" charset="0"/>
                <a:cs typeface="Times New Roman" panose="02020603050405020304" pitchFamily="18" charset="0"/>
              </a:rPr>
              <a:t>Add </a:t>
            </a:r>
            <a:r>
              <a:rPr lang="en-US" sz="1400" dirty="0" err="1">
                <a:latin typeface="Times New Roman" panose="02020603050405020304" pitchFamily="18" charset="0"/>
                <a:cs typeface="Times New Roman" panose="02020603050405020304" pitchFamily="18" charset="0"/>
              </a:rPr>
              <a:t>InvoiceDate</a:t>
            </a:r>
            <a:r>
              <a:rPr lang="en-US" sz="1400" dirty="0">
                <a:latin typeface="Times New Roman" panose="02020603050405020304" pitchFamily="18" charset="0"/>
                <a:cs typeface="Times New Roman" panose="02020603050405020304" pitchFamily="18" charset="0"/>
              </a:rPr>
              <a:t> to Axis (set to Month).</a:t>
            </a:r>
          </a:p>
          <a:p>
            <a:pPr marL="285750" indent="-285750">
              <a:buFontTx/>
              <a:buChar char="-"/>
            </a:pPr>
            <a:r>
              <a:rPr lang="en-US" sz="1400" dirty="0">
                <a:latin typeface="Times New Roman" panose="02020603050405020304" pitchFamily="18" charset="0"/>
                <a:cs typeface="Times New Roman" panose="02020603050405020304" pitchFamily="18" charset="0"/>
              </a:rPr>
              <a:t>Add Revenue to Values.</a:t>
            </a:r>
          </a:p>
          <a:p>
            <a:pPr marL="285750" indent="-285750">
              <a:buFontTx/>
              <a:buChar char="-"/>
            </a:pPr>
            <a:endParaRPr lang="en-US" sz="1400" dirty="0">
              <a:latin typeface="Times New Roman" panose="02020603050405020304" pitchFamily="18" charset="0"/>
              <a:cs typeface="Times New Roman" panose="02020603050405020304" pitchFamily="18" charset="0"/>
            </a:endParaRPr>
          </a:p>
          <a:p>
            <a:r>
              <a:rPr lang="en-US" sz="1600" dirty="0">
                <a:solidFill>
                  <a:srgbClr val="252525"/>
                </a:solidFill>
                <a:effectLst/>
                <a:ea typeface="Calibri" panose="020F0502020204030204" pitchFamily="34" charset="0"/>
                <a:cs typeface="Times New Roman" panose="02020603050405020304" pitchFamily="18" charset="0"/>
              </a:rPr>
              <a:t>According to the data, there are several months of the year that have significant development. According to the statistics, the first eight months of sales from January to August were very stable, with an average of </a:t>
            </a:r>
            <a:r>
              <a:rPr lang="en-US" sz="1600" dirty="0">
                <a:solidFill>
                  <a:srgbClr val="252525"/>
                </a:solidFill>
                <a:ea typeface="Calibri" panose="020F0502020204030204" pitchFamily="34" charset="0"/>
                <a:cs typeface="Times New Roman" panose="02020603050405020304" pitchFamily="18" charset="0"/>
              </a:rPr>
              <a:t>759</a:t>
            </a:r>
            <a:r>
              <a:rPr lang="en-US" sz="1600" dirty="0">
                <a:solidFill>
                  <a:srgbClr val="252525"/>
                </a:solidFill>
                <a:effectLst/>
                <a:ea typeface="Calibri" panose="020F0502020204030204" pitchFamily="34" charset="0"/>
                <a:cs typeface="Times New Roman" panose="02020603050405020304" pitchFamily="18" charset="0"/>
              </a:rPr>
              <a:t>K in revenue per month. The increase in revenue begins in September, when it grows by 40% over the previous month. This pattern persisted up until November, when it rose to 1509K (thousand), the largest amount of the whole year. Unfortunately, since the data for December is insufficient, no inferences can be made from it</a:t>
            </a:r>
            <a:endParaRPr lang="en-US" sz="1400" dirty="0"/>
          </a:p>
          <a:p>
            <a:endParaRPr lang="en-US"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8468AE2-4A21-258D-784A-46D195DA9DF2}"/>
              </a:ext>
            </a:extLst>
          </p:cNvPr>
          <p:cNvPicPr>
            <a:picLocks noChangeAspect="1"/>
          </p:cNvPicPr>
          <p:nvPr/>
        </p:nvPicPr>
        <p:blipFill rotWithShape="1">
          <a:blip r:embed="rId2"/>
          <a:srcRect l="18901" t="22303" r="23659" b="22358"/>
          <a:stretch/>
        </p:blipFill>
        <p:spPr>
          <a:xfrm>
            <a:off x="6093131" y="1540485"/>
            <a:ext cx="5917895" cy="4102527"/>
          </a:xfrm>
          <a:prstGeom prst="rect">
            <a:avLst/>
          </a:prstGeom>
        </p:spPr>
      </p:pic>
    </p:spTree>
    <p:extLst>
      <p:ext uri="{BB962C8B-B14F-4D97-AF65-F5344CB8AC3E}">
        <p14:creationId xmlns:p14="http://schemas.microsoft.com/office/powerpoint/2010/main" val="4084417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93081-3B16-69C6-FD83-0EC3F3558FEB}"/>
              </a:ext>
            </a:extLst>
          </p:cNvPr>
          <p:cNvSpPr txBox="1"/>
          <p:nvPr/>
        </p:nvSpPr>
        <p:spPr>
          <a:xfrm>
            <a:off x="552450" y="533223"/>
            <a:ext cx="10115550" cy="800219"/>
          </a:xfrm>
          <a:prstGeom prst="rect">
            <a:avLst/>
          </a:prstGeom>
          <a:noFill/>
        </p:spPr>
        <p:txBody>
          <a:bodyPr wrap="square" rtlCol="0">
            <a:spAutoFit/>
          </a:bodyPr>
          <a:lstStyle/>
          <a:p>
            <a:r>
              <a:rPr lang="en-US" sz="4600" b="1" dirty="0">
                <a:latin typeface="+mj-lt"/>
              </a:rPr>
              <a:t>Visual Creation Process and Key Insights</a:t>
            </a:r>
            <a:endParaRPr lang="en-IN" sz="4600" b="1" dirty="0">
              <a:latin typeface="+mj-lt"/>
            </a:endParaRPr>
          </a:p>
        </p:txBody>
      </p:sp>
      <p:cxnSp>
        <p:nvCxnSpPr>
          <p:cNvPr id="4" name="Straight Connector 3">
            <a:extLst>
              <a:ext uri="{FF2B5EF4-FFF2-40B4-BE49-F238E27FC236}">
                <a16:creationId xmlns:a16="http://schemas.microsoft.com/office/drawing/2014/main" id="{5CBBB8D6-0B81-AA60-DC0B-1B9E6FFAFC54}"/>
              </a:ext>
            </a:extLst>
          </p:cNvPr>
          <p:cNvCxnSpPr>
            <a:cxnSpLocks/>
          </p:cNvCxnSpPr>
          <p:nvPr/>
        </p:nvCxnSpPr>
        <p:spPr>
          <a:xfrm>
            <a:off x="666750" y="1333500"/>
            <a:ext cx="1000125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4D2B67E-BB61-8DCB-EC65-5CD6FB37FDD6}"/>
              </a:ext>
            </a:extLst>
          </p:cNvPr>
          <p:cNvSpPr txBox="1"/>
          <p:nvPr/>
        </p:nvSpPr>
        <p:spPr>
          <a:xfrm>
            <a:off x="552450" y="1449229"/>
            <a:ext cx="5543550" cy="403187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4. Bar Chart: </a:t>
            </a:r>
            <a:r>
              <a:rPr lang="en-US" sz="1600" dirty="0">
                <a:latin typeface="Times New Roman" panose="02020603050405020304" pitchFamily="18" charset="0"/>
                <a:cs typeface="Times New Roman" panose="02020603050405020304" pitchFamily="18" charset="0"/>
              </a:rPr>
              <a:t>Quantity and Revenue by Country</a:t>
            </a:r>
          </a:p>
          <a:p>
            <a:r>
              <a:rPr lang="en-US" sz="1600" dirty="0">
                <a:latin typeface="Times New Roman" panose="02020603050405020304" pitchFamily="18" charset="0"/>
                <a:cs typeface="Times New Roman" panose="02020603050405020304" pitchFamily="18" charset="0"/>
              </a:rPr>
              <a:t>- Insert a Clustered Bar Chart.</a:t>
            </a:r>
          </a:p>
          <a:p>
            <a:r>
              <a:rPr lang="en-US" sz="1600" dirty="0">
                <a:latin typeface="Times New Roman" panose="02020603050405020304" pitchFamily="18" charset="0"/>
                <a:cs typeface="Times New Roman" panose="02020603050405020304" pitchFamily="18" charset="0"/>
              </a:rPr>
              <a:t>- Add Country to Axis</a:t>
            </a:r>
          </a:p>
          <a:p>
            <a:r>
              <a:rPr lang="en-US" sz="1600" dirty="0">
                <a:latin typeface="Times New Roman" panose="02020603050405020304" pitchFamily="18" charset="0"/>
                <a:cs typeface="Times New Roman" panose="02020603050405020304" pitchFamily="18" charset="0"/>
              </a:rPr>
              <a:t>- Add Revenue and Quantity to Values</a:t>
            </a:r>
          </a:p>
          <a:p>
            <a:r>
              <a:rPr lang="en-US" sz="1600" dirty="0">
                <a:latin typeface="Times New Roman" panose="02020603050405020304" pitchFamily="18" charset="0"/>
                <a:cs typeface="Times New Roman" panose="02020603050405020304" pitchFamily="18" charset="0"/>
              </a:rPr>
              <a:t>- Consider dual-axis for separate value display.</a:t>
            </a:r>
          </a:p>
          <a:p>
            <a:endParaRPr lang="en-US" sz="1600" dirty="0">
              <a:cs typeface="Times New Roman" panose="02020603050405020304" pitchFamily="18" charset="0"/>
            </a:endParaRPr>
          </a:p>
          <a:p>
            <a:pPr algn="just"/>
            <a:r>
              <a:rPr lang="en-US" sz="1600" dirty="0">
                <a:solidFill>
                  <a:srgbClr val="252525"/>
                </a:solidFill>
                <a:effectLst/>
                <a:ea typeface="Times New Roman" panose="02020603050405020304" pitchFamily="18" charset="0"/>
              </a:rPr>
              <a:t>The top 10 countries with the most potential for growth are represented in the second graph. Since the UK already has a large demand and I understand you are more interested in nations where demand may be boosted, the UK is not included in these statistics. According to the data, sales of units and income are quite high in nations like the Netherlands, Ireland, Germany, and France. To guarantee that steps are taken to further seize these markets, I would propose concentrating on these nations.</a:t>
            </a:r>
            <a:endParaRPr lang="en-IN" sz="1600" dirty="0">
              <a:effectLst/>
              <a:ea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B78FA5-3CD6-8063-7EEE-1EC039234A47}"/>
              </a:ext>
            </a:extLst>
          </p:cNvPr>
          <p:cNvPicPr>
            <a:picLocks noChangeAspect="1"/>
          </p:cNvPicPr>
          <p:nvPr/>
        </p:nvPicPr>
        <p:blipFill rotWithShape="1">
          <a:blip r:embed="rId2"/>
          <a:srcRect l="35533" t="20077" r="17970" b="13269"/>
          <a:stretch/>
        </p:blipFill>
        <p:spPr>
          <a:xfrm>
            <a:off x="6286500" y="1333442"/>
            <a:ext cx="5681710" cy="4581417"/>
          </a:xfrm>
          <a:prstGeom prst="rect">
            <a:avLst/>
          </a:prstGeom>
        </p:spPr>
      </p:pic>
    </p:spTree>
    <p:extLst>
      <p:ext uri="{BB962C8B-B14F-4D97-AF65-F5344CB8AC3E}">
        <p14:creationId xmlns:p14="http://schemas.microsoft.com/office/powerpoint/2010/main" val="105246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4262">
              <a:srgbClr val="FCEFFB"/>
            </a:gs>
            <a:gs pos="0">
              <a:schemeClr val="bg1"/>
            </a:gs>
            <a:gs pos="74000">
              <a:srgbClr val="F8DCF6"/>
            </a:gs>
            <a:gs pos="83000">
              <a:srgbClr val="F8DCF6"/>
            </a:gs>
            <a:gs pos="100000">
              <a:srgbClr val="F5C1EE"/>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93081-3B16-69C6-FD83-0EC3F3558FEB}"/>
              </a:ext>
            </a:extLst>
          </p:cNvPr>
          <p:cNvSpPr txBox="1"/>
          <p:nvPr/>
        </p:nvSpPr>
        <p:spPr>
          <a:xfrm>
            <a:off x="552449" y="533223"/>
            <a:ext cx="11370261" cy="800219"/>
          </a:xfrm>
          <a:prstGeom prst="rect">
            <a:avLst/>
          </a:prstGeom>
          <a:noFill/>
        </p:spPr>
        <p:txBody>
          <a:bodyPr wrap="square" rtlCol="0">
            <a:spAutoFit/>
          </a:bodyPr>
          <a:lstStyle/>
          <a:p>
            <a:r>
              <a:rPr lang="en-US" sz="4600" b="1" dirty="0">
                <a:latin typeface="+mj-lt"/>
              </a:rPr>
              <a:t>Visual Creation Process and Key Insights</a:t>
            </a:r>
            <a:endParaRPr lang="en-IN" sz="4600" b="1" dirty="0">
              <a:latin typeface="+mj-lt"/>
            </a:endParaRPr>
          </a:p>
        </p:txBody>
      </p:sp>
      <p:cxnSp>
        <p:nvCxnSpPr>
          <p:cNvPr id="4" name="Straight Connector 3">
            <a:extLst>
              <a:ext uri="{FF2B5EF4-FFF2-40B4-BE49-F238E27FC236}">
                <a16:creationId xmlns:a16="http://schemas.microsoft.com/office/drawing/2014/main" id="{5CBBB8D6-0B81-AA60-DC0B-1B9E6FFAFC54}"/>
              </a:ext>
            </a:extLst>
          </p:cNvPr>
          <p:cNvCxnSpPr>
            <a:cxnSpLocks/>
          </p:cNvCxnSpPr>
          <p:nvPr/>
        </p:nvCxnSpPr>
        <p:spPr>
          <a:xfrm>
            <a:off x="666750" y="1333500"/>
            <a:ext cx="1000125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4D2B67E-BB61-8DCB-EC65-5CD6FB37FDD6}"/>
              </a:ext>
            </a:extLst>
          </p:cNvPr>
          <p:cNvSpPr txBox="1"/>
          <p:nvPr/>
        </p:nvSpPr>
        <p:spPr>
          <a:xfrm>
            <a:off x="552450" y="1449229"/>
            <a:ext cx="5543550" cy="4062651"/>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5. Bar Chart: </a:t>
            </a:r>
            <a:r>
              <a:rPr lang="en-US" sz="1600" dirty="0">
                <a:latin typeface="Times New Roman" panose="02020603050405020304" pitchFamily="18" charset="0"/>
                <a:cs typeface="Times New Roman" panose="02020603050405020304" pitchFamily="18" charset="0"/>
              </a:rPr>
              <a:t>Revenue by Customer ID</a:t>
            </a:r>
          </a:p>
          <a:p>
            <a:r>
              <a:rPr lang="en-US" sz="1600" dirty="0">
                <a:latin typeface="Times New Roman" panose="02020603050405020304" pitchFamily="18" charset="0"/>
                <a:cs typeface="Times New Roman" panose="02020603050405020304" pitchFamily="18" charset="0"/>
              </a:rPr>
              <a:t>-    Insert a Clustered Bar Chart.</a:t>
            </a:r>
          </a:p>
          <a:p>
            <a:r>
              <a:rPr lang="en-US" sz="1600" dirty="0">
                <a:latin typeface="Times New Roman" panose="02020603050405020304" pitchFamily="18" charset="0"/>
                <a:cs typeface="Times New Roman" panose="02020603050405020304" pitchFamily="18" charset="0"/>
              </a:rPr>
              <a:t>-    Add </a:t>
            </a:r>
            <a:r>
              <a:rPr lang="en-US" sz="1600" dirty="0" err="1">
                <a:latin typeface="Times New Roman" panose="02020603050405020304" pitchFamily="18" charset="0"/>
                <a:cs typeface="Times New Roman" panose="02020603050405020304" pitchFamily="18" charset="0"/>
              </a:rPr>
              <a:t>CustomerID</a:t>
            </a:r>
            <a:r>
              <a:rPr lang="en-US" sz="1600" dirty="0">
                <a:latin typeface="Times New Roman" panose="02020603050405020304" pitchFamily="18" charset="0"/>
                <a:cs typeface="Times New Roman" panose="02020603050405020304" pitchFamily="18" charset="0"/>
              </a:rPr>
              <a:t> to Axis</a:t>
            </a:r>
          </a:p>
          <a:p>
            <a:pPr marL="285750" indent="-285750">
              <a:buFontTx/>
              <a:buChar char="-"/>
            </a:pPr>
            <a:r>
              <a:rPr lang="en-US" sz="1600" dirty="0">
                <a:latin typeface="Times New Roman" panose="02020603050405020304" pitchFamily="18" charset="0"/>
                <a:cs typeface="Times New Roman" panose="02020603050405020304" pitchFamily="18" charset="0"/>
              </a:rPr>
              <a:t>Add Revenue to Values</a:t>
            </a:r>
          </a:p>
          <a:p>
            <a:endParaRPr lang="en-US" sz="1600" dirty="0">
              <a:latin typeface="Times New Roman" panose="02020603050405020304" pitchFamily="18" charset="0"/>
              <a:cs typeface="Times New Roman" panose="02020603050405020304" pitchFamily="18" charset="0"/>
            </a:endParaRPr>
          </a:p>
          <a:p>
            <a:pPr algn="just"/>
            <a:r>
              <a:rPr lang="en-US" sz="1600" dirty="0">
                <a:solidFill>
                  <a:srgbClr val="252525"/>
                </a:solidFill>
                <a:effectLst/>
                <a:ea typeface="Times New Roman" panose="02020603050405020304" pitchFamily="18" charset="0"/>
              </a:rPr>
              <a:t>The top 10 consumers who have made the most purchases from the business have been the subject of the third study. According to the statistics, there are not many differences between the top 10 consumer purchases. The fact that the highest revenue-producing consumer only spent 17% more than the second highest demonstrates that the company does not rely solely on a small number of consumers to generate income. This demonstrates that consumers' ability to negotiate is limited and that the state of business is positive</a:t>
            </a:r>
            <a:r>
              <a:rPr lang="en-US" sz="1800" dirty="0">
                <a:solidFill>
                  <a:srgbClr val="252525"/>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285750" indent="-285750">
              <a:buFontTx/>
              <a:buChar char="-"/>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B78FA5-3CD6-8063-7EEE-1EC039234A47}"/>
              </a:ext>
            </a:extLst>
          </p:cNvPr>
          <p:cNvPicPr>
            <a:picLocks noChangeAspect="1"/>
          </p:cNvPicPr>
          <p:nvPr/>
        </p:nvPicPr>
        <p:blipFill rotWithShape="1">
          <a:blip r:embed="rId2"/>
          <a:srcRect l="16448" t="55821" r="51211" b="1"/>
          <a:stretch/>
        </p:blipFill>
        <p:spPr>
          <a:xfrm>
            <a:off x="6181725" y="1449229"/>
            <a:ext cx="5387637" cy="4185819"/>
          </a:xfrm>
          <a:prstGeom prst="rect">
            <a:avLst/>
          </a:prstGeom>
        </p:spPr>
      </p:pic>
    </p:spTree>
    <p:extLst>
      <p:ext uri="{BB962C8B-B14F-4D97-AF65-F5344CB8AC3E}">
        <p14:creationId xmlns:p14="http://schemas.microsoft.com/office/powerpoint/2010/main" val="350310894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{F5C0DB99-728C-4B2F-8266-0C9DEBD7A9FC}tf11437505_win32</Template>
  <TotalTime>591</TotalTime>
  <Words>1700</Words>
  <Application>Microsoft Office PowerPoint</Application>
  <PresentationFormat>Widescreen</PresentationFormat>
  <Paragraphs>129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Aptos</vt:lpstr>
      <vt:lpstr>Arial</vt:lpstr>
      <vt:lpstr>Calibri</vt:lpstr>
      <vt:lpstr>Georgia Pro Cond Light</vt:lpstr>
      <vt:lpstr>Segoe UI</vt:lpstr>
      <vt:lpstr>Speak Pro</vt:lpstr>
      <vt:lpstr>Times New Roman</vt:lpstr>
      <vt:lpstr>RetrospectVTI</vt:lpstr>
      <vt:lpstr>Online Retail Analysis</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ANALYSICS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Retail Analysis</dc:title>
  <dc:creator>Lenovo</dc:creator>
  <cp:lastModifiedBy>Lenovo</cp:lastModifiedBy>
  <cp:revision>2</cp:revision>
  <dcterms:created xsi:type="dcterms:W3CDTF">2024-08-24T16:53:27Z</dcterms:created>
  <dcterms:modified xsi:type="dcterms:W3CDTF">2024-08-25T10:26:23Z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